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5" r:id="rId4"/>
    <p:sldId id="269" r:id="rId5"/>
    <p:sldId id="268" r:id="rId6"/>
    <p:sldId id="293" r:id="rId7"/>
    <p:sldId id="289" r:id="rId8"/>
    <p:sldId id="283" r:id="rId9"/>
    <p:sldId id="282" r:id="rId10"/>
    <p:sldId id="274" r:id="rId11"/>
    <p:sldId id="275" r:id="rId12"/>
    <p:sldId id="276" r:id="rId13"/>
    <p:sldId id="277" r:id="rId14"/>
    <p:sldId id="290" r:id="rId15"/>
    <p:sldId id="279" r:id="rId16"/>
    <p:sldId id="280" r:id="rId17"/>
    <p:sldId id="284" r:id="rId18"/>
    <p:sldId id="278" r:id="rId19"/>
    <p:sldId id="285" r:id="rId20"/>
    <p:sldId id="286" r:id="rId21"/>
    <p:sldId id="287" r:id="rId22"/>
    <p:sldId id="291" r:id="rId23"/>
    <p:sldId id="288" r:id="rId24"/>
    <p:sldId id="292" r:id="rId25"/>
    <p:sldId id="272" r:id="rId26"/>
    <p:sldId id="267" r:id="rId27"/>
    <p:sldId id="294" r:id="rId28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9" autoAdjust="0"/>
    <p:restoredTop sz="94660"/>
  </p:normalViewPr>
  <p:slideViewPr>
    <p:cSldViewPr>
      <p:cViewPr varScale="1">
        <p:scale>
          <a:sx n="78" d="100"/>
          <a:sy n="78" d="100"/>
        </p:scale>
        <p:origin x="461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EB3ABE0-E98B-4B3B-92DA-4CC0289D1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C390-EFF3-4CAA-99CE-F5C7FD7D7F66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5A616DB-32B8-42A8-B4A4-5DB62E58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C637A1-C631-45AF-93EF-734640AB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BB10D-3945-49A7-8782-2B173B7E7C2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6123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B153F0-FA89-4785-9A36-175C84F4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3944B-08F4-4DCE-A3D5-FFE8E5CDD2C0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6F026E-FC3F-4069-A06E-E78422ED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3C75242-A38E-4DB6-A334-5F1EDD99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C5A1-70B2-4593-B467-384A3E828C7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2868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49D0DF-F317-4523-94E3-86452151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BD4E7-E87E-4D4C-B962-F1CD35DF7D7B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91CC6D-D7EE-4590-9EDA-977BD463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9B3E0BD-0361-48BF-9D5B-97E5462B4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58A7-EF9E-4AC4-8A25-9DB134A6A2E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4640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C4A9B3-9842-4D5A-BAB4-334FC8A6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090B5-311C-46B6-A76C-2673D59901A9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A11B6D-12B5-44EE-8EE5-42A36B9D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4AFCFB-D632-46C1-A3BA-3190D76D5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AB79F-5034-4A93-8CA8-8B68497DEA4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0969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4127997-63E2-42FE-AE63-FFFC6354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88598-F2F6-48C9-93B4-24B0FECA7955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AEDB4F-B260-41D5-983A-1508CF11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8A345A6-119A-4AA6-BA77-E85FDA7B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607AF-AFAA-491F-97C8-14FD6B1A570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7306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AC27B258-7B7F-47BE-89DC-6A93469F1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93153-D114-4FCE-B458-25A2DB15317A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3CAD9F1B-082E-4FE8-A371-349C7458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02CE6436-50E3-40C6-91B6-0D9B6AFE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A7382-07D4-4C0F-8D89-67E50F4531B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1950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AF374AF4-4AA0-4372-B9F1-232DF1ED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1F1B-55D3-474A-81DC-DC1AF4F8FD4B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03F0A2F5-7677-463E-8282-D9D471E5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D648222E-D0EE-4BA4-90FA-B917A5D9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94C7-BDE3-463E-97B4-189051EC7ED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8632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>
            <a:extLst>
              <a:ext uri="{FF2B5EF4-FFF2-40B4-BE49-F238E27FC236}">
                <a16:creationId xmlns:a16="http://schemas.microsoft.com/office/drawing/2014/main" id="{FEC7ED99-EF03-4953-A5AF-672CCE32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8200-AAEF-409D-920A-FB8F8FBCF1B8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4" name="Élőláb helye 4">
            <a:extLst>
              <a:ext uri="{FF2B5EF4-FFF2-40B4-BE49-F238E27FC236}">
                <a16:creationId xmlns:a16="http://schemas.microsoft.com/office/drawing/2014/main" id="{BCA9789D-884E-44BE-89B0-FA2A49BE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CE79EA2D-0295-442C-AD30-1F7569FA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14DAB-9602-4648-98FE-67723F505DC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051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>
            <a:extLst>
              <a:ext uri="{FF2B5EF4-FFF2-40B4-BE49-F238E27FC236}">
                <a16:creationId xmlns:a16="http://schemas.microsoft.com/office/drawing/2014/main" id="{6C0B71DD-7A84-4AAD-A271-4BABDA7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88BD9-B8EB-47F2-9C31-72312380F631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3" name="Élőláb helye 4">
            <a:extLst>
              <a:ext uri="{FF2B5EF4-FFF2-40B4-BE49-F238E27FC236}">
                <a16:creationId xmlns:a16="http://schemas.microsoft.com/office/drawing/2014/main" id="{61710D60-2BE4-4EDE-B54A-C336B722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AB6A6F16-0252-4DE2-B961-92735DA8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CD01-FF93-435C-8CB6-6B2D35D2AC14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636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AB197D35-E051-47C2-8230-E290D40D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9ABED-84D2-4004-91A4-47348C59909F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5A261956-3B44-4B3D-8207-5E92E01B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9BC0A614-AC5A-4308-8661-82E7314E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4215-557D-4044-825A-373EED44D5B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0032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617F6556-A5F0-4A86-B97E-A213557EA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2E521-224D-404E-86C9-E893035EB972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4BECA1C2-3A21-431F-B371-C68B72E69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5E88BD88-F74F-4C4B-9BF3-190F16C4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EC4CF-3785-4293-A53A-D978320E073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3136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>
            <a:extLst>
              <a:ext uri="{FF2B5EF4-FFF2-40B4-BE49-F238E27FC236}">
                <a16:creationId xmlns:a16="http://schemas.microsoft.com/office/drawing/2014/main" id="{8D5D5CF8-B5F1-47D2-97D0-661B8236DF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</a:p>
        </p:txBody>
      </p:sp>
      <p:sp>
        <p:nvSpPr>
          <p:cNvPr id="1027" name="Szöveg helye 2">
            <a:extLst>
              <a:ext uri="{FF2B5EF4-FFF2-40B4-BE49-F238E27FC236}">
                <a16:creationId xmlns:a16="http://schemas.microsoft.com/office/drawing/2014/main" id="{B2E09697-39EC-4D68-801D-5920CE1ECF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5160C4-F60C-405B-8F7E-D09D5C185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72268E-DAF8-47E6-86CC-B9C089AA9ECF}" type="datetimeFigureOut">
              <a:rPr lang="hu-HU"/>
              <a:pPr>
                <a:defRPr/>
              </a:pPr>
              <a:t>2021. 10. 19.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486A160-8BAA-449C-8008-59BAFC9CB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8E14BA0-89EC-486B-B3F3-1BF51FE49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C1C2B8-C8C1-4CE5-92A4-B255DF55FFD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emf"/><Relationship Id="rId11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emf"/><Relationship Id="rId5" Type="http://schemas.openxmlformats.org/officeDocument/2006/relationships/image" Target="../media/image10.emf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6.em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9.emf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emf"/><Relationship Id="rId5" Type="http://schemas.openxmlformats.org/officeDocument/2006/relationships/image" Target="../media/image10.emf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0.em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emf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25.emf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6.emf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45D130F-DFF9-47B6-86B4-93C4EADE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7">
            <a:extLst>
              <a:ext uri="{FF2B5EF4-FFF2-40B4-BE49-F238E27FC236}">
                <a16:creationId xmlns:a16="http://schemas.microsoft.com/office/drawing/2014/main" id="{BDACF88B-0E88-426D-8452-D489AC72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775" y="333375"/>
            <a:ext cx="7286625" cy="1143000"/>
          </a:xfrm>
        </p:spPr>
        <p:txBody>
          <a:bodyPr/>
          <a:lstStyle/>
          <a:p>
            <a:pPr algn="l"/>
            <a:r>
              <a:rPr lang="en-US" altLang="en-US" sz="3200" b="1"/>
              <a:t>TC2: B mode brain sonography</a:t>
            </a:r>
          </a:p>
        </p:txBody>
      </p:sp>
      <p:sp>
        <p:nvSpPr>
          <p:cNvPr id="2052" name="Title 7">
            <a:extLst>
              <a:ext uri="{FF2B5EF4-FFF2-40B4-BE49-F238E27FC236}">
                <a16:creationId xmlns:a16="http://schemas.microsoft.com/office/drawing/2014/main" id="{4472A25E-D6FF-48F6-884A-854A1246087E}"/>
              </a:ext>
            </a:extLst>
          </p:cNvPr>
          <p:cNvSpPr txBox="1">
            <a:spLocks/>
          </p:cNvSpPr>
          <p:nvPr/>
        </p:nvSpPr>
        <p:spPr bwMode="auto">
          <a:xfrm>
            <a:off x="2566988" y="2857500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Brain Parenchyma Imaging Basis and Protocol</a:t>
            </a:r>
          </a:p>
        </p:txBody>
      </p:sp>
      <p:sp>
        <p:nvSpPr>
          <p:cNvPr id="2053" name="Title 7">
            <a:extLst>
              <a:ext uri="{FF2B5EF4-FFF2-40B4-BE49-F238E27FC236}">
                <a16:creationId xmlns:a16="http://schemas.microsoft.com/office/drawing/2014/main" id="{57AB984F-EC5C-4B41-86E4-ECB2CDFCB128}"/>
              </a:ext>
            </a:extLst>
          </p:cNvPr>
          <p:cNvSpPr txBox="1">
            <a:spLocks/>
          </p:cNvSpPr>
          <p:nvPr/>
        </p:nvSpPr>
        <p:spPr bwMode="auto">
          <a:xfrm>
            <a:off x="2452688" y="4344988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/>
              <a:t>Aleksandra M. Pavlovic, Assist. Prof.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University of Belgrade, Faculty for Special Education and Rehabilitation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8D9EC7-2179-4563-9549-A62C16139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4B617F0-D4B8-44C1-B36A-79C5D78D5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>
            <a:extLst>
              <a:ext uri="{FF2B5EF4-FFF2-40B4-BE49-F238E27FC236}">
                <a16:creationId xmlns:a16="http://schemas.microsoft.com/office/drawing/2014/main" id="{CD909423-69B3-4AD2-9645-E286D00E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7">
            <a:extLst>
              <a:ext uri="{FF2B5EF4-FFF2-40B4-BE49-F238E27FC236}">
                <a16:creationId xmlns:a16="http://schemas.microsoft.com/office/drawing/2014/main" id="{99429973-2F4C-4C56-A318-4DBE95F84896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Mesencephalic Plane</a:t>
            </a: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B7CD9D2F-2F3E-4A26-8B7D-97ED8126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3"/>
          <a:stretch>
            <a:fillRect/>
          </a:stretch>
        </p:blipFill>
        <p:spPr bwMode="auto">
          <a:xfrm>
            <a:off x="5492750" y="1146175"/>
            <a:ext cx="60880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">
            <a:extLst>
              <a:ext uri="{FF2B5EF4-FFF2-40B4-BE49-F238E27FC236}">
                <a16:creationId xmlns:a16="http://schemas.microsoft.com/office/drawing/2014/main" id="{45F7207F-EF10-4B8C-BB46-8FBD0D93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3565525"/>
            <a:ext cx="21304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D1A6F-FD11-4C43-85FD-99532AF56DBC}"/>
              </a:ext>
            </a:extLst>
          </p:cNvPr>
          <p:cNvSpPr txBox="1"/>
          <p:nvPr/>
        </p:nvSpPr>
        <p:spPr>
          <a:xfrm>
            <a:off x="6729413" y="2905125"/>
            <a:ext cx="417671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3FEA0-6763-42F4-BA66-005D81E3EEDF}"/>
              </a:ext>
            </a:extLst>
          </p:cNvPr>
          <p:cNvSpPr txBox="1"/>
          <p:nvPr/>
        </p:nvSpPr>
        <p:spPr>
          <a:xfrm>
            <a:off x="5360988" y="5683250"/>
            <a:ext cx="19161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pic>
        <p:nvPicPr>
          <p:cNvPr id="11273" name="Picture 8">
            <a:extLst>
              <a:ext uri="{FF2B5EF4-FFF2-40B4-BE49-F238E27FC236}">
                <a16:creationId xmlns:a16="http://schemas.microsoft.com/office/drawing/2014/main" id="{793E2818-2B92-4B82-BCB5-25A8DE09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3592513"/>
            <a:ext cx="207327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616E3B-8564-45CF-8F26-A210A25D037A}"/>
              </a:ext>
            </a:extLst>
          </p:cNvPr>
          <p:cNvSpPr txBox="1"/>
          <p:nvPr/>
        </p:nvSpPr>
        <p:spPr>
          <a:xfrm>
            <a:off x="7659688" y="5664200"/>
            <a:ext cx="19161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Walter. Perspectives in Medicine 2012</a:t>
            </a:r>
          </a:p>
        </p:txBody>
      </p:sp>
      <p:pic>
        <p:nvPicPr>
          <p:cNvPr id="11275" name="Picture 9">
            <a:extLst>
              <a:ext uri="{FF2B5EF4-FFF2-40B4-BE49-F238E27FC236}">
                <a16:creationId xmlns:a16="http://schemas.microsoft.com/office/drawing/2014/main" id="{FF958302-074F-4A2B-B5C2-A729B362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50" y="3613150"/>
            <a:ext cx="21494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D2276A-EB8D-4303-B68E-A32FBD1AF650}"/>
              </a:ext>
            </a:extLst>
          </p:cNvPr>
          <p:cNvSpPr txBox="1"/>
          <p:nvPr/>
        </p:nvSpPr>
        <p:spPr>
          <a:xfrm>
            <a:off x="9736138" y="5643563"/>
            <a:ext cx="221138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Ylmaz, Berg, Int R Neurobiol 2018</a:t>
            </a:r>
          </a:p>
        </p:txBody>
      </p:sp>
      <p:grpSp>
        <p:nvGrpSpPr>
          <p:cNvPr id="11277" name="Group 16">
            <a:extLst>
              <a:ext uri="{FF2B5EF4-FFF2-40B4-BE49-F238E27FC236}">
                <a16:creationId xmlns:a16="http://schemas.microsoft.com/office/drawing/2014/main" id="{DB699E55-D3EC-47B2-B56F-87EBEBA1224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704975" cy="1736725"/>
            <a:chOff x="0" y="0"/>
            <a:chExt cx="1704530" cy="1736219"/>
          </a:xfrm>
        </p:grpSpPr>
        <p:pic>
          <p:nvPicPr>
            <p:cNvPr id="11286" name="Picture 6">
              <a:extLst>
                <a:ext uri="{FF2B5EF4-FFF2-40B4-BE49-F238E27FC236}">
                  <a16:creationId xmlns:a16="http://schemas.microsoft.com/office/drawing/2014/main" id="{14789CB7-521D-4AD9-B512-DE98777CD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85548" y="126669"/>
              <a:ext cx="1695098" cy="152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213352E-737D-4CB9-920F-EDF605988969}"/>
                </a:ext>
              </a:extLst>
            </p:cNvPr>
            <p:cNvSpPr/>
            <p:nvPr/>
          </p:nvSpPr>
          <p:spPr>
            <a:xfrm>
              <a:off x="1344262" y="0"/>
              <a:ext cx="360268" cy="3221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97A016B-EF4F-41E3-B9ED-24AE77BBED19}"/>
              </a:ext>
            </a:extLst>
          </p:cNvPr>
          <p:cNvSpPr txBox="1"/>
          <p:nvPr/>
        </p:nvSpPr>
        <p:spPr>
          <a:xfrm>
            <a:off x="593725" y="3487738"/>
            <a:ext cx="4751388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Midbrain appears </a:t>
            </a:r>
            <a:r>
              <a:rPr lang="en-US" sz="2000" b="1" dirty="0">
                <a:latin typeface="+mj-lt"/>
              </a:rPr>
              <a:t>hypoechogenic</a:t>
            </a:r>
            <a:r>
              <a:rPr lang="en-US" sz="2000" dirty="0">
                <a:latin typeface="+mj-lt"/>
              </a:rPr>
              <a:t> (dark) surrounded by the hyperechogenic (bright) basal cisterns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43E342-E078-42A0-BA26-183B4FA7AB55}"/>
              </a:ext>
            </a:extLst>
          </p:cNvPr>
          <p:cNvSpPr txBox="1"/>
          <p:nvPr/>
        </p:nvSpPr>
        <p:spPr>
          <a:xfrm>
            <a:off x="593725" y="4730750"/>
            <a:ext cx="475138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Structures to be visualized: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j-lt"/>
              </a:rPr>
              <a:t>SN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j-lt"/>
              </a:rPr>
              <a:t>brainstem raphe (BR) 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j-lt"/>
              </a:rPr>
              <a:t>nucleus </a:t>
            </a:r>
            <a:r>
              <a:rPr lang="en-US" sz="2000" b="1" dirty="0" err="1">
                <a:latin typeface="+mj-lt"/>
              </a:rPr>
              <a:t>ruber</a:t>
            </a:r>
            <a:r>
              <a:rPr lang="en-US" sz="2000" b="1" dirty="0">
                <a:latin typeface="+mj-lt"/>
              </a:rPr>
              <a:t> (NR)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E36A2-8BD1-42CC-82E6-6B63B558D4DD}"/>
              </a:ext>
            </a:extLst>
          </p:cNvPr>
          <p:cNvSpPr txBox="1"/>
          <p:nvPr/>
        </p:nvSpPr>
        <p:spPr>
          <a:xfrm>
            <a:off x="579438" y="1520825"/>
            <a:ext cx="4967287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Transducer is at the orbitomeatal line</a:t>
            </a: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Medially located butterfly shaped mesencephalon (midbrain) at app. 7 cm  penetration depth</a:t>
            </a:r>
          </a:p>
        </p:txBody>
      </p:sp>
      <p:pic>
        <p:nvPicPr>
          <p:cNvPr id="11281" name="Picture 2">
            <a:extLst>
              <a:ext uri="{FF2B5EF4-FFF2-40B4-BE49-F238E27FC236}">
                <a16:creationId xmlns:a16="http://schemas.microsoft.com/office/drawing/2014/main" id="{1417AAC4-18C6-47E1-8EEB-F29D3188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0256838" y="847725"/>
            <a:ext cx="282575" cy="27622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2">
            <a:extLst>
              <a:ext uri="{FF2B5EF4-FFF2-40B4-BE49-F238E27FC236}">
                <a16:creationId xmlns:a16="http://schemas.microsoft.com/office/drawing/2014/main" id="{2AD52AFF-1A92-42FD-96D4-BB8E7E23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6294438" y="3248025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2">
            <a:extLst>
              <a:ext uri="{FF2B5EF4-FFF2-40B4-BE49-F238E27FC236}">
                <a16:creationId xmlns:a16="http://schemas.microsoft.com/office/drawing/2014/main" id="{952E2C2A-F317-48C1-89A9-51291F231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8509000" y="3251200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">
            <a:extLst>
              <a:ext uri="{FF2B5EF4-FFF2-40B4-BE49-F238E27FC236}">
                <a16:creationId xmlns:a16="http://schemas.microsoft.com/office/drawing/2014/main" id="{02A5ABEC-ED09-45D6-B604-32A16777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0693400" y="3255963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32B9B4-B22D-4B17-8E1F-0242F607D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5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72027F5-9EE6-48B4-A72F-0F20A89E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C915AAFE-E09E-4344-908E-4EF59F18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le 7">
            <a:extLst>
              <a:ext uri="{FF2B5EF4-FFF2-40B4-BE49-F238E27FC236}">
                <a16:creationId xmlns:a16="http://schemas.microsoft.com/office/drawing/2014/main" id="{42D69C4E-0E73-4A92-B30D-9031F82B34FD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Mesencephalic Plane, SN</a:t>
            </a: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B6D7753A-41D4-498A-B1F6-76F53588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3"/>
          <a:stretch>
            <a:fillRect/>
          </a:stretch>
        </p:blipFill>
        <p:spPr bwMode="auto">
          <a:xfrm>
            <a:off x="7959725" y="871538"/>
            <a:ext cx="4006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75017-D4FB-47DD-A398-E141A0EF441A}"/>
              </a:ext>
            </a:extLst>
          </p:cNvPr>
          <p:cNvSpPr txBox="1"/>
          <p:nvPr/>
        </p:nvSpPr>
        <p:spPr>
          <a:xfrm>
            <a:off x="8015288" y="1998663"/>
            <a:ext cx="41767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pic>
        <p:nvPicPr>
          <p:cNvPr id="12295" name="Picture 9">
            <a:extLst>
              <a:ext uri="{FF2B5EF4-FFF2-40B4-BE49-F238E27FC236}">
                <a16:creationId xmlns:a16="http://schemas.microsoft.com/office/drawing/2014/main" id="{4C1E734B-E2B2-4E6B-B70A-6FD04FA6E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688" y="3379788"/>
            <a:ext cx="214788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3D76B8-3FFD-4358-9A8C-E17BD453EDED}"/>
              </a:ext>
            </a:extLst>
          </p:cNvPr>
          <p:cNvSpPr txBox="1"/>
          <p:nvPr/>
        </p:nvSpPr>
        <p:spPr>
          <a:xfrm>
            <a:off x="9818688" y="5441950"/>
            <a:ext cx="21478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Ylmaz, Berg, Int R Neurobiol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FEFD2-54AE-4B65-B2AA-DE951DDB404E}"/>
              </a:ext>
            </a:extLst>
          </p:cNvPr>
          <p:cNvSpPr txBox="1"/>
          <p:nvPr/>
        </p:nvSpPr>
        <p:spPr>
          <a:xfrm>
            <a:off x="512763" y="1733550"/>
            <a:ext cx="5207000" cy="3940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SN visualization</a:t>
            </a:r>
            <a:endParaRPr lang="en-US" sz="1000" b="1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Hyperechogenic</a:t>
            </a:r>
            <a:r>
              <a:rPr lang="en-US" sz="2000" dirty="0">
                <a:latin typeface="+mj-lt"/>
              </a:rPr>
              <a:t> structure caudal of the pedunculus cerebri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SN is assessed on the </a:t>
            </a:r>
            <a:r>
              <a:rPr lang="en-US" sz="2000" b="1" dirty="0">
                <a:latin typeface="+mj-lt"/>
              </a:rPr>
              <a:t>ipsilateral side </a:t>
            </a:r>
            <a:r>
              <a:rPr lang="en-US" sz="2000" dirty="0">
                <a:latin typeface="+mj-lt"/>
              </a:rPr>
              <a:t>of the transducer within the hypoechogenic mesencephalon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Since the SN is a rather small structure, the transducer is carefully moved back and forth in order to find the image in which the SN is displayed at its largest size</a:t>
            </a:r>
          </a:p>
        </p:txBody>
      </p:sp>
      <p:pic>
        <p:nvPicPr>
          <p:cNvPr id="12298" name="Picture 7">
            <a:extLst>
              <a:ext uri="{FF2B5EF4-FFF2-40B4-BE49-F238E27FC236}">
                <a16:creationId xmlns:a16="http://schemas.microsoft.com/office/drawing/2014/main" id="{EC3139F9-846E-4C0F-974F-E1AF3872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08225"/>
            <a:ext cx="2735263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932E20-9A80-4AB3-BA85-E745C2626CD8}"/>
              </a:ext>
            </a:extLst>
          </p:cNvPr>
          <p:cNvSpPr/>
          <p:nvPr/>
        </p:nvSpPr>
        <p:spPr>
          <a:xfrm>
            <a:off x="6370638" y="5343525"/>
            <a:ext cx="198278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Becker et al, Neurology 1995</a:t>
            </a:r>
          </a:p>
        </p:txBody>
      </p:sp>
      <p:pic>
        <p:nvPicPr>
          <p:cNvPr id="12300" name="Picture 2">
            <a:extLst>
              <a:ext uri="{FF2B5EF4-FFF2-40B4-BE49-F238E27FC236}">
                <a16:creationId xmlns:a16="http://schemas.microsoft.com/office/drawing/2014/main" id="{FE6D1953-5DDF-45B6-A8AB-264F6025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177088" y="2019300"/>
            <a:ext cx="268287" cy="26193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2">
            <a:extLst>
              <a:ext uri="{FF2B5EF4-FFF2-40B4-BE49-F238E27FC236}">
                <a16:creationId xmlns:a16="http://schemas.microsoft.com/office/drawing/2014/main" id="{CE30CE00-8EC0-4872-B65E-6E6CEA23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0725150" y="3074988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2">
            <a:extLst>
              <a:ext uri="{FF2B5EF4-FFF2-40B4-BE49-F238E27FC236}">
                <a16:creationId xmlns:a16="http://schemas.microsoft.com/office/drawing/2014/main" id="{CDED1D1C-A12D-4055-AAC0-9DD02D70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1029950" y="609600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7BC420-DCCB-429C-8163-5DF0C9585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2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36B49C5-436E-4224-87C2-7150B154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7B24020C-BEAA-49C7-9588-402ADF346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7">
            <a:extLst>
              <a:ext uri="{FF2B5EF4-FFF2-40B4-BE49-F238E27FC236}">
                <a16:creationId xmlns:a16="http://schemas.microsoft.com/office/drawing/2014/main" id="{01D5EE74-C3DB-4A82-8D0A-0385814D0B0F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Mesencephalic Plane, SN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E62A-4238-48D8-BDB7-5E46C547ABB6}"/>
              </a:ext>
            </a:extLst>
          </p:cNvPr>
          <p:cNvSpPr txBox="1"/>
          <p:nvPr/>
        </p:nvSpPr>
        <p:spPr>
          <a:xfrm>
            <a:off x="7464425" y="3533775"/>
            <a:ext cx="34559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Ylmaz, Berg, Int R Neurobiol,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DC94F-234E-4488-946C-40D980BFAB62}"/>
              </a:ext>
            </a:extLst>
          </p:cNvPr>
          <p:cNvSpPr txBox="1"/>
          <p:nvPr/>
        </p:nvSpPr>
        <p:spPr>
          <a:xfrm>
            <a:off x="512763" y="1733550"/>
            <a:ext cx="5207000" cy="2093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SN measurements</a:t>
            </a:r>
            <a:endParaRPr lang="en-US" sz="1000" b="1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After </a:t>
            </a:r>
            <a:r>
              <a:rPr lang="en-US" sz="2000" b="1" dirty="0">
                <a:latin typeface="+mj-lt"/>
              </a:rPr>
              <a:t>freezing</a:t>
            </a:r>
            <a:r>
              <a:rPr lang="en-US" sz="2000" dirty="0">
                <a:latin typeface="+mj-lt"/>
              </a:rPr>
              <a:t> and </a:t>
            </a:r>
            <a:r>
              <a:rPr lang="en-US" sz="2000" b="1" dirty="0">
                <a:latin typeface="+mj-lt"/>
              </a:rPr>
              <a:t>magnifying</a:t>
            </a:r>
            <a:r>
              <a:rPr lang="en-US" sz="2000" dirty="0">
                <a:latin typeface="+mj-lt"/>
              </a:rPr>
              <a:t> the image two to threefold, planimetric measurement is performed by encircling the area of the SN manually using the area measurement function of the machine</a:t>
            </a:r>
          </a:p>
        </p:txBody>
      </p:sp>
      <p:pic>
        <p:nvPicPr>
          <p:cNvPr id="13319" name="Picture 1">
            <a:extLst>
              <a:ext uri="{FF2B5EF4-FFF2-40B4-BE49-F238E27FC236}">
                <a16:creationId xmlns:a16="http://schemas.microsoft.com/office/drawing/2014/main" id="{F573DF20-9944-4528-8BDF-A957BEAD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1184275"/>
            <a:ext cx="61055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D8CD0C-25E1-4CF7-9D29-343523478BC0}"/>
              </a:ext>
            </a:extLst>
          </p:cNvPr>
          <p:cNvSpPr txBox="1"/>
          <p:nvPr/>
        </p:nvSpPr>
        <p:spPr>
          <a:xfrm>
            <a:off x="5845175" y="3751263"/>
            <a:ext cx="30924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dirty="0">
                <a:latin typeface="+mj-lt"/>
              </a:rPr>
              <a:t>Image A: a healthy individual, SN area is 0.12cm2</a:t>
            </a:r>
          </a:p>
          <a:p>
            <a:pPr algn="ctr">
              <a:spcBef>
                <a:spcPts val="0"/>
              </a:spcBef>
              <a:defRPr/>
            </a:pPr>
            <a:endParaRPr lang="en-US" sz="1200" dirty="0">
              <a:latin typeface="+mj-lt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b="1" dirty="0">
                <a:latin typeface="+mj-lt"/>
              </a:rPr>
              <a:t>Normal finding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EF44E7-E145-4634-91B5-54729A308863}"/>
              </a:ext>
            </a:extLst>
          </p:cNvPr>
          <p:cNvSpPr txBox="1"/>
          <p:nvPr/>
        </p:nvSpPr>
        <p:spPr>
          <a:xfrm>
            <a:off x="9067800" y="3748088"/>
            <a:ext cx="29114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dirty="0">
                <a:latin typeface="+mj-lt"/>
              </a:rPr>
              <a:t>Image B: Parkinson's disease (PD), SN area is 0.39cm</a:t>
            </a:r>
            <a:r>
              <a:rPr lang="en-US" baseline="30000" dirty="0">
                <a:latin typeface="+mj-lt"/>
              </a:rPr>
              <a:t>2</a:t>
            </a:r>
          </a:p>
          <a:p>
            <a:pPr algn="ctr">
              <a:spcBef>
                <a:spcPts val="0"/>
              </a:spcBef>
              <a:defRPr/>
            </a:pPr>
            <a:endParaRPr lang="en-US" sz="1200" dirty="0">
              <a:latin typeface="+mj-lt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b="1" dirty="0">
                <a:latin typeface="+mj-lt"/>
              </a:rPr>
              <a:t>SN hyperechogenicity, SN+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C33F1-AB87-40CA-9895-1E8C8718EE38}"/>
              </a:ext>
            </a:extLst>
          </p:cNvPr>
          <p:cNvSpPr txBox="1"/>
          <p:nvPr/>
        </p:nvSpPr>
        <p:spPr>
          <a:xfrm>
            <a:off x="508000" y="4779963"/>
            <a:ext cx="11471275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SN cut-off values</a:t>
            </a:r>
            <a:endParaRPr lang="en-US" sz="1000" b="1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Should be calculated by taking the 90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percentile of SN values of at least 50 healthy individuals &gt; 50 years 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Some studies/centers use additionally the 75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percentile as a cut-off value for detection of a “moderate SN+”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6352B6-82EA-4ED5-8F69-13468D3F1D58}"/>
              </a:ext>
            </a:extLst>
          </p:cNvPr>
          <p:cNvSpPr/>
          <p:nvPr/>
        </p:nvSpPr>
        <p:spPr>
          <a:xfrm>
            <a:off x="8216900" y="1528763"/>
            <a:ext cx="179388" cy="141287"/>
          </a:xfrm>
          <a:custGeom>
            <a:avLst/>
            <a:gdLst>
              <a:gd name="connsiteX0" fmla="*/ 151632 w 178475"/>
              <a:gd name="connsiteY0" fmla="*/ 12589 h 141798"/>
              <a:gd name="connsiteX1" fmla="*/ 12484 w 178475"/>
              <a:gd name="connsiteY1" fmla="*/ 22528 h 141798"/>
              <a:gd name="connsiteX2" fmla="*/ 22423 w 178475"/>
              <a:gd name="connsiteY2" fmla="*/ 121920 h 141798"/>
              <a:gd name="connsiteX3" fmla="*/ 82058 w 178475"/>
              <a:gd name="connsiteY3" fmla="*/ 141798 h 141798"/>
              <a:gd name="connsiteX4" fmla="*/ 121814 w 178475"/>
              <a:gd name="connsiteY4" fmla="*/ 131859 h 141798"/>
              <a:gd name="connsiteX5" fmla="*/ 151632 w 178475"/>
              <a:gd name="connsiteY5" fmla="*/ 121920 h 141798"/>
              <a:gd name="connsiteX6" fmla="*/ 151632 w 178475"/>
              <a:gd name="connsiteY6" fmla="*/ 12589 h 14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475" h="141798">
                <a:moveTo>
                  <a:pt x="151632" y="12589"/>
                </a:moveTo>
                <a:cubicBezTo>
                  <a:pt x="128441" y="-3976"/>
                  <a:pt x="47982" y="-7509"/>
                  <a:pt x="12484" y="22528"/>
                </a:cubicBezTo>
                <a:cubicBezTo>
                  <a:pt x="-12934" y="44035"/>
                  <a:pt x="5646" y="93160"/>
                  <a:pt x="22423" y="121920"/>
                </a:cubicBezTo>
                <a:cubicBezTo>
                  <a:pt x="32981" y="140019"/>
                  <a:pt x="82058" y="141798"/>
                  <a:pt x="82058" y="141798"/>
                </a:cubicBezTo>
                <a:cubicBezTo>
                  <a:pt x="95310" y="138485"/>
                  <a:pt x="108680" y="135612"/>
                  <a:pt x="121814" y="131859"/>
                </a:cubicBezTo>
                <a:cubicBezTo>
                  <a:pt x="131888" y="128981"/>
                  <a:pt x="147377" y="131494"/>
                  <a:pt x="151632" y="121920"/>
                </a:cubicBezTo>
                <a:cubicBezTo>
                  <a:pt x="198168" y="17215"/>
                  <a:pt x="174823" y="29154"/>
                  <a:pt x="151632" y="1258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EB1B3C4-C245-4A05-9F6D-65B50DEE923D}"/>
              </a:ext>
            </a:extLst>
          </p:cNvPr>
          <p:cNvSpPr/>
          <p:nvPr/>
        </p:nvSpPr>
        <p:spPr>
          <a:xfrm>
            <a:off x="11152188" y="1470025"/>
            <a:ext cx="298450" cy="190500"/>
          </a:xfrm>
          <a:custGeom>
            <a:avLst/>
            <a:gdLst>
              <a:gd name="connsiteX0" fmla="*/ 298174 w 298474"/>
              <a:gd name="connsiteY0" fmla="*/ 10811 h 189716"/>
              <a:gd name="connsiteX1" fmla="*/ 218661 w 298474"/>
              <a:gd name="connsiteY1" fmla="*/ 20751 h 189716"/>
              <a:gd name="connsiteX2" fmla="*/ 99392 w 298474"/>
              <a:gd name="connsiteY2" fmla="*/ 30690 h 189716"/>
              <a:gd name="connsiteX3" fmla="*/ 79513 w 298474"/>
              <a:gd name="connsiteY3" fmla="*/ 50568 h 189716"/>
              <a:gd name="connsiteX4" fmla="*/ 19879 w 298474"/>
              <a:gd name="connsiteY4" fmla="*/ 70446 h 189716"/>
              <a:gd name="connsiteX5" fmla="*/ 0 w 298474"/>
              <a:gd name="connsiteY5" fmla="*/ 90324 h 189716"/>
              <a:gd name="connsiteX6" fmla="*/ 49696 w 298474"/>
              <a:gd name="connsiteY6" fmla="*/ 120142 h 189716"/>
              <a:gd name="connsiteX7" fmla="*/ 79513 w 298474"/>
              <a:gd name="connsiteY7" fmla="*/ 140020 h 189716"/>
              <a:gd name="connsiteX8" fmla="*/ 99392 w 298474"/>
              <a:gd name="connsiteY8" fmla="*/ 159898 h 189716"/>
              <a:gd name="connsiteX9" fmla="*/ 159026 w 298474"/>
              <a:gd name="connsiteY9" fmla="*/ 179777 h 189716"/>
              <a:gd name="connsiteX10" fmla="*/ 188844 w 298474"/>
              <a:gd name="connsiteY10" fmla="*/ 189716 h 189716"/>
              <a:gd name="connsiteX11" fmla="*/ 298174 w 298474"/>
              <a:gd name="connsiteY11" fmla="*/ 10811 h 18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8474" h="189716">
                <a:moveTo>
                  <a:pt x="298174" y="10811"/>
                </a:moveTo>
                <a:cubicBezTo>
                  <a:pt x="303143" y="-17350"/>
                  <a:pt x="245239" y="18093"/>
                  <a:pt x="218661" y="20751"/>
                </a:cubicBezTo>
                <a:cubicBezTo>
                  <a:pt x="178965" y="24721"/>
                  <a:pt x="138401" y="22331"/>
                  <a:pt x="99392" y="30690"/>
                </a:cubicBezTo>
                <a:cubicBezTo>
                  <a:pt x="90229" y="32653"/>
                  <a:pt x="87895" y="46377"/>
                  <a:pt x="79513" y="50568"/>
                </a:cubicBezTo>
                <a:cubicBezTo>
                  <a:pt x="60772" y="59938"/>
                  <a:pt x="19879" y="70446"/>
                  <a:pt x="19879" y="70446"/>
                </a:cubicBezTo>
                <a:cubicBezTo>
                  <a:pt x="13253" y="77072"/>
                  <a:pt x="0" y="80953"/>
                  <a:pt x="0" y="90324"/>
                </a:cubicBezTo>
                <a:cubicBezTo>
                  <a:pt x="0" y="109738"/>
                  <a:pt x="41495" y="116042"/>
                  <a:pt x="49696" y="120142"/>
                </a:cubicBezTo>
                <a:cubicBezTo>
                  <a:pt x="60380" y="125484"/>
                  <a:pt x="70185" y="132558"/>
                  <a:pt x="79513" y="140020"/>
                </a:cubicBezTo>
                <a:cubicBezTo>
                  <a:pt x="86830" y="145874"/>
                  <a:pt x="91011" y="155707"/>
                  <a:pt x="99392" y="159898"/>
                </a:cubicBezTo>
                <a:cubicBezTo>
                  <a:pt x="118133" y="169269"/>
                  <a:pt x="139148" y="173151"/>
                  <a:pt x="159026" y="179777"/>
                </a:cubicBezTo>
                <a:lnTo>
                  <a:pt x="188844" y="189716"/>
                </a:lnTo>
                <a:cubicBezTo>
                  <a:pt x="311094" y="174435"/>
                  <a:pt x="293205" y="38972"/>
                  <a:pt x="298174" y="10811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325" name="Picture 2">
            <a:extLst>
              <a:ext uri="{FF2B5EF4-FFF2-40B4-BE49-F238E27FC236}">
                <a16:creationId xmlns:a16="http://schemas.microsoft.com/office/drawing/2014/main" id="{201235F9-755B-4918-98CD-77481CD7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0091738" y="919163"/>
            <a:ext cx="268287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2">
            <a:extLst>
              <a:ext uri="{FF2B5EF4-FFF2-40B4-BE49-F238E27FC236}">
                <a16:creationId xmlns:a16="http://schemas.microsoft.com/office/drawing/2014/main" id="{9A6A9CBA-C0F9-48E6-B9B6-A3572091D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065963" y="919163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FDE78A-4488-463D-89D0-A3A097A02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5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9FF0289-FD8F-407F-A96C-97DFA2BB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E45741FD-E17B-4481-B70A-ADCFEE9DE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7">
            <a:extLst>
              <a:ext uri="{FF2B5EF4-FFF2-40B4-BE49-F238E27FC236}">
                <a16:creationId xmlns:a16="http://schemas.microsoft.com/office/drawing/2014/main" id="{45221F1A-575C-4BFB-AB1A-47E0E4DDA2F5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Mesencephalic Plane, SN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CEFE7-503D-43BA-B101-95D2D2C182F8}"/>
              </a:ext>
            </a:extLst>
          </p:cNvPr>
          <p:cNvSpPr txBox="1"/>
          <p:nvPr/>
        </p:nvSpPr>
        <p:spPr>
          <a:xfrm>
            <a:off x="538163" y="1479550"/>
            <a:ext cx="60102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SN cut-off values</a:t>
            </a:r>
            <a:endParaRPr lang="en-US" sz="1000" b="1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endParaRPr lang="en-US" sz="8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May vary according to the ultrasound machine and the population assessed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Usually, if ≥0.19 (0.20) cm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= </a:t>
            </a:r>
            <a:r>
              <a:rPr lang="en-US" sz="2000" b="1" dirty="0">
                <a:latin typeface="+mj-lt"/>
              </a:rPr>
              <a:t>hyperechogenic SN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If the sum of both SN is &lt; 1 SD of the mean of the general population (&lt;0.21 cm</a:t>
            </a:r>
            <a:r>
              <a:rPr lang="en-US" sz="2000" baseline="30000" dirty="0"/>
              <a:t>2</a:t>
            </a:r>
            <a:r>
              <a:rPr lang="en-US" sz="2000" dirty="0">
                <a:latin typeface="+mj-lt"/>
              </a:rPr>
              <a:t>) = </a:t>
            </a:r>
            <a:r>
              <a:rPr lang="en-US" sz="2000" b="1" dirty="0">
                <a:latin typeface="+mj-lt"/>
              </a:rPr>
              <a:t>hypoechogenic SN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B71DB-03CF-4837-9527-1897724E3B5E}"/>
              </a:ext>
            </a:extLst>
          </p:cNvPr>
          <p:cNvSpPr txBox="1"/>
          <p:nvPr/>
        </p:nvSpPr>
        <p:spPr>
          <a:xfrm>
            <a:off x="538163" y="3962400"/>
            <a:ext cx="10814050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Potential drawbacks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Planimetric measurement is taking two-dimensional size of the SN into account</a:t>
            </a:r>
          </a:p>
          <a:p>
            <a:pPr>
              <a:spcBef>
                <a:spcPts val="0"/>
              </a:spcBef>
              <a:defRPr/>
            </a:pPr>
            <a:endParaRPr lang="en-US" sz="800" b="1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Not to be included into the area measurements of the SN</a:t>
            </a:r>
            <a:endParaRPr lang="en-US" sz="1000" b="1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Penetrating arteries (hyperechogenic)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Basal cisterns (reverberating echoes)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Echosignals of the red nucleus (although usually does not relevantly interfere with SN measurement)</a:t>
            </a:r>
          </a:p>
        </p:txBody>
      </p:sp>
      <p:pic>
        <p:nvPicPr>
          <p:cNvPr id="14343" name="Picture 2">
            <a:extLst>
              <a:ext uri="{FF2B5EF4-FFF2-40B4-BE49-F238E27FC236}">
                <a16:creationId xmlns:a16="http://schemas.microsoft.com/office/drawing/2014/main" id="{EB1AAE2E-3518-487A-8A99-BB986227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5" r="17764"/>
          <a:stretch>
            <a:fillRect/>
          </a:stretch>
        </p:blipFill>
        <p:spPr bwMode="auto">
          <a:xfrm>
            <a:off x="6548438" y="1673225"/>
            <a:ext cx="5461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588566-6874-49BB-8AAA-CC4F572A691F}"/>
              </a:ext>
            </a:extLst>
          </p:cNvPr>
          <p:cNvSpPr/>
          <p:nvPr/>
        </p:nvSpPr>
        <p:spPr>
          <a:xfrm>
            <a:off x="8040688" y="3803650"/>
            <a:ext cx="29448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Walter U, Školoudík D. Ultraschall Med 2014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C5C7F1-1F83-49C9-9216-7B09E4960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6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381E709-29EC-4D1D-B612-ED1C3373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>
            <a:extLst>
              <a:ext uri="{FF2B5EF4-FFF2-40B4-BE49-F238E27FC236}">
                <a16:creationId xmlns:a16="http://schemas.microsoft.com/office/drawing/2014/main" id="{9EF509F2-24AD-40E8-B8F3-DECA7DC0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le 7">
            <a:extLst>
              <a:ext uri="{FF2B5EF4-FFF2-40B4-BE49-F238E27FC236}">
                <a16:creationId xmlns:a16="http://schemas.microsoft.com/office/drawing/2014/main" id="{4D21A5C0-2523-4833-A65E-F3D6B7724EC0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Mesencephalic Plane, BR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29AAF-D6CC-4BE0-8F49-62BF433E7936}"/>
              </a:ext>
            </a:extLst>
          </p:cNvPr>
          <p:cNvSpPr txBox="1"/>
          <p:nvPr/>
        </p:nvSpPr>
        <p:spPr>
          <a:xfrm>
            <a:off x="8164513" y="5856288"/>
            <a:ext cx="41767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pic>
        <p:nvPicPr>
          <p:cNvPr id="15366" name="Picture 9">
            <a:extLst>
              <a:ext uri="{FF2B5EF4-FFF2-40B4-BE49-F238E27FC236}">
                <a16:creationId xmlns:a16="http://schemas.microsoft.com/office/drawing/2014/main" id="{E9F2A8A6-D8D9-4430-B235-AB93CD38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0" y="600075"/>
            <a:ext cx="2147888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74F8A3-B2A7-4F59-B769-1CB9A257B54C}"/>
              </a:ext>
            </a:extLst>
          </p:cNvPr>
          <p:cNvSpPr txBox="1"/>
          <p:nvPr/>
        </p:nvSpPr>
        <p:spPr>
          <a:xfrm>
            <a:off x="9405938" y="2620963"/>
            <a:ext cx="252412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Ylmaz, Berg, Int R Neurobiol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ED7-7630-41BA-80C3-794C14ACB7EF}"/>
              </a:ext>
            </a:extLst>
          </p:cNvPr>
          <p:cNvSpPr txBox="1"/>
          <p:nvPr/>
        </p:nvSpPr>
        <p:spPr>
          <a:xfrm>
            <a:off x="512763" y="1733550"/>
            <a:ext cx="5438775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Brainstem Raphe (BR) visualization</a:t>
            </a: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In healthy individuals, the mesencephalic part of the midline raphe is visualized as a</a:t>
            </a:r>
            <a:r>
              <a:rPr lang="en-US" sz="2000" b="1" dirty="0">
                <a:latin typeface="+mj-lt"/>
              </a:rPr>
              <a:t> continuous hyperechogenic line</a:t>
            </a:r>
            <a:r>
              <a:rPr lang="en-US" sz="2000" dirty="0">
                <a:latin typeface="+mj-lt"/>
              </a:rPr>
              <a:t> located in the middle of the mesencephalon</a:t>
            </a:r>
          </a:p>
          <a:p>
            <a:pPr>
              <a:spcBef>
                <a:spcPts val="0"/>
              </a:spcBef>
              <a:defRPr/>
            </a:pPr>
            <a:endParaRPr lang="en-US" sz="8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BR should be assessed regarding its </a:t>
            </a:r>
            <a:r>
              <a:rPr lang="en-US" sz="2000" b="1" dirty="0">
                <a:latin typeface="+mj-lt"/>
              </a:rPr>
              <a:t>continuity</a:t>
            </a:r>
          </a:p>
          <a:p>
            <a:pPr>
              <a:spcBef>
                <a:spcPts val="0"/>
              </a:spcBef>
              <a:defRPr/>
            </a:pPr>
            <a:endParaRPr lang="sr-Latn-RS" sz="800" b="1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sr-Latn-RS" sz="2000" dirty="0">
                <a:latin typeface="+mj-lt"/>
              </a:rPr>
              <a:t>BR ehogenicity shou</a:t>
            </a:r>
            <a:r>
              <a:rPr lang="en-US" sz="2000" dirty="0">
                <a:latin typeface="+mj-lt"/>
              </a:rPr>
              <a:t>ld be classified as reduces only if examination from both sides shows reduced echosignal under adequate imaging conditions</a:t>
            </a:r>
          </a:p>
          <a:p>
            <a:pPr>
              <a:spcBef>
                <a:spcPts val="0"/>
              </a:spcBef>
              <a:defRPr/>
            </a:pPr>
            <a:endParaRPr lang="en-US" sz="8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An interruption or the absence of the hyperechogenic line is abnormal </a:t>
            </a:r>
            <a:r>
              <a:rPr lang="en-US" sz="2000" dirty="0">
                <a:latin typeface="+mj-lt"/>
              </a:rPr>
              <a:t>and has been related to depression</a:t>
            </a:r>
          </a:p>
        </p:txBody>
      </p:sp>
      <p:pic>
        <p:nvPicPr>
          <p:cNvPr id="15369" name="Picture 7">
            <a:extLst>
              <a:ext uri="{FF2B5EF4-FFF2-40B4-BE49-F238E27FC236}">
                <a16:creationId xmlns:a16="http://schemas.microsoft.com/office/drawing/2014/main" id="{0A001717-1349-4817-8883-7A4AD7B5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566863"/>
            <a:ext cx="27336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">
            <a:extLst>
              <a:ext uri="{FF2B5EF4-FFF2-40B4-BE49-F238E27FC236}">
                <a16:creationId xmlns:a16="http://schemas.microsoft.com/office/drawing/2014/main" id="{4A221983-19EC-45BE-A1A1-312B8E630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3381375"/>
            <a:ext cx="3081338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9F7D58-4774-4BA2-92E6-A2A54A646172}"/>
              </a:ext>
            </a:extLst>
          </p:cNvPr>
          <p:cNvSpPr/>
          <p:nvPr/>
        </p:nvSpPr>
        <p:spPr>
          <a:xfrm>
            <a:off x="6384925" y="4619625"/>
            <a:ext cx="198278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Becker et al, Neurology 1995</a:t>
            </a:r>
          </a:p>
        </p:txBody>
      </p:sp>
      <p:pic>
        <p:nvPicPr>
          <p:cNvPr id="15372" name="Picture 2">
            <a:extLst>
              <a:ext uri="{FF2B5EF4-FFF2-40B4-BE49-F238E27FC236}">
                <a16:creationId xmlns:a16="http://schemas.microsoft.com/office/drawing/2014/main" id="{6C65BB1B-80A9-44E0-9F3D-166D2942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153275" y="1087438"/>
            <a:ext cx="444500" cy="43497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2">
            <a:extLst>
              <a:ext uri="{FF2B5EF4-FFF2-40B4-BE49-F238E27FC236}">
                <a16:creationId xmlns:a16="http://schemas.microsoft.com/office/drawing/2014/main" id="{476627F9-509C-47CE-BC10-9C63AD85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0548938" y="306388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2">
            <a:extLst>
              <a:ext uri="{FF2B5EF4-FFF2-40B4-BE49-F238E27FC236}">
                <a16:creationId xmlns:a16="http://schemas.microsoft.com/office/drawing/2014/main" id="{D2263E1C-AC29-49CC-94B5-D1EB0A814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1214100" y="3111500"/>
            <a:ext cx="266700" cy="26193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2A8412-6C46-4090-B8A5-E9425DDCE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0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61A19DF-D54D-4960-ACD0-B9171DA3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2CBA21E0-198C-4DCC-8A3A-C76D7223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7">
            <a:extLst>
              <a:ext uri="{FF2B5EF4-FFF2-40B4-BE49-F238E27FC236}">
                <a16:creationId xmlns:a16="http://schemas.microsoft.com/office/drawing/2014/main" id="{E471C416-4372-451C-BA01-72D30B10EA3D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9396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Mesencephalic Plane, red nucleus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3A4DC-4A48-4B38-86DD-4EE03E096ABE}"/>
              </a:ext>
            </a:extLst>
          </p:cNvPr>
          <p:cNvSpPr txBox="1"/>
          <p:nvPr/>
        </p:nvSpPr>
        <p:spPr>
          <a:xfrm>
            <a:off x="512763" y="1733550"/>
            <a:ext cx="6088062" cy="4554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Nc. ruber (NR) visualization</a:t>
            </a: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It is located in the caudal midbrain, between the raphe and SN, typically seen as a </a:t>
            </a:r>
            <a:r>
              <a:rPr lang="en-US" sz="2000" b="1" dirty="0">
                <a:latin typeface="+mj-lt"/>
              </a:rPr>
              <a:t>small white dot or two small stripe-like echosignals </a:t>
            </a:r>
            <a:r>
              <a:rPr lang="en-US" sz="2000" dirty="0">
                <a:latin typeface="+mj-lt"/>
              </a:rPr>
              <a:t>at its medial and lateral border, respectively (orange arrowhead)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Sometimes its lateral echosignal cannot be discriminated from the echosignals of the SN</a:t>
            </a:r>
          </a:p>
          <a:p>
            <a:pPr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+mj-lt"/>
              </a:rPr>
              <a:t>Hyperechogenicity of the NR </a:t>
            </a:r>
            <a:r>
              <a:rPr lang="en-US" sz="2000" dirty="0">
                <a:latin typeface="+mj-lt"/>
              </a:rPr>
              <a:t>is shown when either the area of the echogenicity is extended or if NR seems to be more echogenic than the basal cisterns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16390" name="Picture 4">
            <a:extLst>
              <a:ext uri="{FF2B5EF4-FFF2-40B4-BE49-F238E27FC236}">
                <a16:creationId xmlns:a16="http://schemas.microsoft.com/office/drawing/2014/main" id="{658219E8-B3BC-4D14-8575-23198444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366838"/>
            <a:ext cx="4448175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>
            <a:extLst>
              <a:ext uri="{FF2B5EF4-FFF2-40B4-BE49-F238E27FC236}">
                <a16:creationId xmlns:a16="http://schemas.microsoft.com/office/drawing/2014/main" id="{ABADF897-F52F-4C0C-AABC-FC3E3058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950200" y="1166813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8143D7-9E32-4767-B19D-5AC60B3051A6}"/>
              </a:ext>
            </a:extLst>
          </p:cNvPr>
          <p:cNvSpPr/>
          <p:nvPr/>
        </p:nvSpPr>
        <p:spPr>
          <a:xfrm>
            <a:off x="7894638" y="5640388"/>
            <a:ext cx="29448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Walter U, Školoudík D. Ultraschall Med 2014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C85F460-76F6-4A6B-90C9-DCFEB66743A1}"/>
              </a:ext>
            </a:extLst>
          </p:cNvPr>
          <p:cNvSpPr/>
          <p:nvPr/>
        </p:nvSpPr>
        <p:spPr>
          <a:xfrm rot="5084103">
            <a:off x="10488613" y="2112963"/>
            <a:ext cx="144462" cy="201612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C376029-85B7-4722-9260-00A98F734EA0}"/>
              </a:ext>
            </a:extLst>
          </p:cNvPr>
          <p:cNvSpPr/>
          <p:nvPr/>
        </p:nvSpPr>
        <p:spPr>
          <a:xfrm rot="5084103">
            <a:off x="10383044" y="4201319"/>
            <a:ext cx="142875" cy="201613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C58B5F-2572-457A-A5D5-7176BD372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9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FD998E7B-894F-4ECC-B051-CC3E1C27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C9F1DA4E-C052-4616-B5CE-FFD55505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7">
            <a:extLst>
              <a:ext uri="{FF2B5EF4-FFF2-40B4-BE49-F238E27FC236}">
                <a16:creationId xmlns:a16="http://schemas.microsoft.com/office/drawing/2014/main" id="{2233F5F8-1AFA-4A1A-A3F1-A06B1D37FA63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Standard Planes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5B1AA-5C75-4AED-9B03-7D9B4259AF4B}"/>
              </a:ext>
            </a:extLst>
          </p:cNvPr>
          <p:cNvSpPr txBox="1"/>
          <p:nvPr/>
        </p:nvSpPr>
        <p:spPr>
          <a:xfrm>
            <a:off x="552450" y="1612900"/>
            <a:ext cx="11088688" cy="155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Two standard transtemporal axial scanning planes, defined by cerebral landmark structures are used:</a:t>
            </a:r>
          </a:p>
          <a:p>
            <a:pPr>
              <a:spcBef>
                <a:spcPts val="600"/>
              </a:spcBef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pic>
        <p:nvPicPr>
          <p:cNvPr id="17414" name="Picture 2">
            <a:extLst>
              <a:ext uri="{FF2B5EF4-FFF2-40B4-BE49-F238E27FC236}">
                <a16:creationId xmlns:a16="http://schemas.microsoft.com/office/drawing/2014/main" id="{51690265-F3AD-414C-85E1-C664FB14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255838"/>
            <a:ext cx="608806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A42BCA-2E4A-445A-9A82-31AE6EE55B37}"/>
              </a:ext>
            </a:extLst>
          </p:cNvPr>
          <p:cNvSpPr txBox="1"/>
          <p:nvPr/>
        </p:nvSpPr>
        <p:spPr>
          <a:xfrm>
            <a:off x="388938" y="3044825"/>
            <a:ext cx="252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Mesencephalic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83840-4D80-4528-969D-F6E881E82FDA}"/>
              </a:ext>
            </a:extLst>
          </p:cNvPr>
          <p:cNvSpPr txBox="1"/>
          <p:nvPr/>
        </p:nvSpPr>
        <p:spPr>
          <a:xfrm>
            <a:off x="388938" y="4535488"/>
            <a:ext cx="252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Third Ventricle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86D7D-5ABE-44F3-8E28-C69942FD3824}"/>
              </a:ext>
            </a:extLst>
          </p:cNvPr>
          <p:cNvSpPr txBox="1"/>
          <p:nvPr/>
        </p:nvSpPr>
        <p:spPr>
          <a:xfrm>
            <a:off x="3792538" y="5783263"/>
            <a:ext cx="41751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pic>
        <p:nvPicPr>
          <p:cNvPr id="17418" name="Picture 2">
            <a:extLst>
              <a:ext uri="{FF2B5EF4-FFF2-40B4-BE49-F238E27FC236}">
                <a16:creationId xmlns:a16="http://schemas.microsoft.com/office/drawing/2014/main" id="{09280DFD-98A2-4BBD-A3DA-CBB67BA39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650163" y="2052638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B86420-08C7-4D7A-816A-6FEBC6F20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7EC8322-574A-42A3-979D-19479B24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18B5A353-A4B1-43BE-AAE0-BBA79431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7">
            <a:extLst>
              <a:ext uri="{FF2B5EF4-FFF2-40B4-BE49-F238E27FC236}">
                <a16:creationId xmlns:a16="http://schemas.microsoft.com/office/drawing/2014/main" id="{0803B091-5D9C-47DE-B57B-3A80F0379D31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Standard Planes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C692F-C317-4B23-909D-2930E5072A4F}"/>
              </a:ext>
            </a:extLst>
          </p:cNvPr>
          <p:cNvSpPr txBox="1"/>
          <p:nvPr/>
        </p:nvSpPr>
        <p:spPr>
          <a:xfrm>
            <a:off x="552450" y="1612900"/>
            <a:ext cx="11088688" cy="155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Two standard transtemporal axial scanning planes, defined by cerebral landmark structures are used:</a:t>
            </a:r>
          </a:p>
          <a:p>
            <a:pPr>
              <a:spcBef>
                <a:spcPts val="600"/>
              </a:spcBef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pic>
        <p:nvPicPr>
          <p:cNvPr id="18438" name="Picture 2">
            <a:extLst>
              <a:ext uri="{FF2B5EF4-FFF2-40B4-BE49-F238E27FC236}">
                <a16:creationId xmlns:a16="http://schemas.microsoft.com/office/drawing/2014/main" id="{F5EC1CAA-2733-4EC4-8D19-671E1BDF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255838"/>
            <a:ext cx="608806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7FD3A-A860-45E1-9805-68073611E84E}"/>
              </a:ext>
            </a:extLst>
          </p:cNvPr>
          <p:cNvSpPr txBox="1"/>
          <p:nvPr/>
        </p:nvSpPr>
        <p:spPr>
          <a:xfrm>
            <a:off x="388938" y="3044825"/>
            <a:ext cx="252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Mesencephalic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B37BC5-D539-4C67-9575-7623C856F505}"/>
              </a:ext>
            </a:extLst>
          </p:cNvPr>
          <p:cNvSpPr txBox="1"/>
          <p:nvPr/>
        </p:nvSpPr>
        <p:spPr>
          <a:xfrm>
            <a:off x="388938" y="4535488"/>
            <a:ext cx="2393950" cy="40005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Third Ventricle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B3635-397F-4177-9286-B6876EE1F36B}"/>
              </a:ext>
            </a:extLst>
          </p:cNvPr>
          <p:cNvSpPr txBox="1"/>
          <p:nvPr/>
        </p:nvSpPr>
        <p:spPr>
          <a:xfrm>
            <a:off x="3792538" y="5783263"/>
            <a:ext cx="41751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pic>
        <p:nvPicPr>
          <p:cNvPr id="18442" name="Picture 2">
            <a:extLst>
              <a:ext uri="{FF2B5EF4-FFF2-40B4-BE49-F238E27FC236}">
                <a16:creationId xmlns:a16="http://schemas.microsoft.com/office/drawing/2014/main" id="{1C2840C1-5B98-44F8-9942-5A819A3C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650163" y="2052638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E395DD-B307-4296-AB89-57B7F7905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720CEEE-B204-4021-A341-9E36FA95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B9AFE0B9-C4D2-4C01-8022-F04FFFED0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le 7">
            <a:extLst>
              <a:ext uri="{FF2B5EF4-FFF2-40B4-BE49-F238E27FC236}">
                <a16:creationId xmlns:a16="http://schemas.microsoft.com/office/drawing/2014/main" id="{B59411F2-C856-4A1C-A067-0235857765A5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Third Ventricle Plane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E30DB-DAAC-4796-BF9D-80C3F234B47B}"/>
              </a:ext>
            </a:extLst>
          </p:cNvPr>
          <p:cNvSpPr txBox="1"/>
          <p:nvPr/>
        </p:nvSpPr>
        <p:spPr>
          <a:xfrm>
            <a:off x="512763" y="1733550"/>
            <a:ext cx="7670800" cy="3940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The third ventricle plane is located rostral of the mesencephalic plane</a:t>
            </a: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This plane is reached by tilting the probe 10-25 degrees upward from the axially scanned mesencephalic plane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Structures to be visualized: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j-lt"/>
              </a:rPr>
              <a:t>third ventricle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j-lt"/>
              </a:rPr>
              <a:t>lateral ventricles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j-lt"/>
              </a:rPr>
              <a:t>thalami</a:t>
            </a:r>
            <a:r>
              <a:rPr lang="en-US" sz="2000" dirty="0">
                <a:latin typeface="+mj-lt"/>
              </a:rPr>
              <a:t> (T)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basal ganglia: </a:t>
            </a:r>
            <a:r>
              <a:rPr lang="en-US" sz="2000" b="1" dirty="0">
                <a:latin typeface="+mj-lt"/>
              </a:rPr>
              <a:t>caudate nucleus                                                                                                                                       </a:t>
            </a:r>
            <a:r>
              <a:rPr lang="en-US" sz="2000" dirty="0">
                <a:latin typeface="+mj-lt"/>
              </a:rPr>
              <a:t>(CN), </a:t>
            </a:r>
            <a:r>
              <a:rPr lang="en-US" sz="2000" b="1" dirty="0">
                <a:latin typeface="+mj-lt"/>
              </a:rPr>
              <a:t>lentiform nucleus </a:t>
            </a:r>
            <a:r>
              <a:rPr lang="en-US" sz="2000" dirty="0">
                <a:latin typeface="+mj-lt"/>
              </a:rPr>
              <a:t>(LN) 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19462" name="Picture 12">
            <a:extLst>
              <a:ext uri="{FF2B5EF4-FFF2-40B4-BE49-F238E27FC236}">
                <a16:creationId xmlns:a16="http://schemas.microsoft.com/office/drawing/2014/main" id="{EC8A9237-DBBA-4FD6-94C5-5E01B78D8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04" b="50024"/>
          <a:stretch>
            <a:fillRect/>
          </a:stretch>
        </p:blipFill>
        <p:spPr bwMode="auto">
          <a:xfrm>
            <a:off x="8370888" y="1184275"/>
            <a:ext cx="12414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>
            <a:extLst>
              <a:ext uri="{FF2B5EF4-FFF2-40B4-BE49-F238E27FC236}">
                <a16:creationId xmlns:a16="http://schemas.microsoft.com/office/drawing/2014/main" id="{1043B472-7B35-4768-9234-F3C462A7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6" r="79604"/>
          <a:stretch>
            <a:fillRect/>
          </a:stretch>
        </p:blipFill>
        <p:spPr bwMode="auto">
          <a:xfrm>
            <a:off x="10436225" y="1182688"/>
            <a:ext cx="1243013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724BB1-3F9D-4822-8E03-6A2E6875F14C}"/>
              </a:ext>
            </a:extLst>
          </p:cNvPr>
          <p:cNvSpPr txBox="1"/>
          <p:nvPr/>
        </p:nvSpPr>
        <p:spPr>
          <a:xfrm>
            <a:off x="8256588" y="4995863"/>
            <a:ext cx="3803650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Blue arrow head – calcified pineal gl.</a:t>
            </a:r>
          </a:p>
          <a:p>
            <a:pPr>
              <a:defRPr/>
            </a:pPr>
            <a:r>
              <a:rPr lang="en-US" sz="1400" dirty="0">
                <a:latin typeface="+mj-lt"/>
              </a:rPr>
              <a:t>Small white arrow – III ventricle</a:t>
            </a:r>
          </a:p>
          <a:p>
            <a:pPr>
              <a:defRPr/>
            </a:pPr>
            <a:r>
              <a:rPr lang="en-US" sz="1400" dirty="0">
                <a:latin typeface="+mj-lt"/>
              </a:rPr>
              <a:t>Long white arrow – anterior horn of the lateral ventricle</a:t>
            </a:r>
          </a:p>
          <a:p>
            <a:pPr>
              <a:defRPr/>
            </a:pP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45D033-631E-4985-A307-7AD113BFAA0B}"/>
              </a:ext>
            </a:extLst>
          </p:cNvPr>
          <p:cNvSpPr txBox="1"/>
          <p:nvPr/>
        </p:nvSpPr>
        <p:spPr>
          <a:xfrm>
            <a:off x="4943475" y="6027738"/>
            <a:ext cx="25257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Ylmaz, Berg, Int R Neurobiol, 2018</a:t>
            </a:r>
          </a:p>
        </p:txBody>
      </p:sp>
      <p:grpSp>
        <p:nvGrpSpPr>
          <p:cNvPr id="19466" name="Group 42">
            <a:extLst>
              <a:ext uri="{FF2B5EF4-FFF2-40B4-BE49-F238E27FC236}">
                <a16:creationId xmlns:a16="http://schemas.microsoft.com/office/drawing/2014/main" id="{56E35689-DF6E-40AC-816E-D65A3AB85CCC}"/>
              </a:ext>
            </a:extLst>
          </p:cNvPr>
          <p:cNvGrpSpPr>
            <a:grpSpLocks/>
          </p:cNvGrpSpPr>
          <p:nvPr/>
        </p:nvGrpSpPr>
        <p:grpSpPr bwMode="auto">
          <a:xfrm>
            <a:off x="4264025" y="3068638"/>
            <a:ext cx="3919538" cy="2997200"/>
            <a:chOff x="4263310" y="3186433"/>
            <a:chExt cx="3665379" cy="2879940"/>
          </a:xfrm>
        </p:grpSpPr>
        <p:pic>
          <p:nvPicPr>
            <p:cNvPr id="19469" name="Picture 10">
              <a:extLst>
                <a:ext uri="{FF2B5EF4-FFF2-40B4-BE49-F238E27FC236}">
                  <a16:creationId xmlns:a16="http://schemas.microsoft.com/office/drawing/2014/main" id="{C3E258EE-BDA8-4323-80F4-D0891A6B2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310" y="3186433"/>
              <a:ext cx="3665379" cy="287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28A18EF-5746-4E1A-ABFE-CADCDF125335}"/>
                </a:ext>
              </a:extLst>
            </p:cNvPr>
            <p:cNvSpPr/>
            <p:nvPr/>
          </p:nvSpPr>
          <p:spPr>
            <a:xfrm>
              <a:off x="6084866" y="4725553"/>
              <a:ext cx="216746" cy="215081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9467" name="Picture 2">
            <a:extLst>
              <a:ext uri="{FF2B5EF4-FFF2-40B4-BE49-F238E27FC236}">
                <a16:creationId xmlns:a16="http://schemas.microsoft.com/office/drawing/2014/main" id="{02D9EEDD-A70F-42D1-9D73-A1ED2063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5886450" y="2816225"/>
            <a:ext cx="266700" cy="26193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E1FEC1-6A75-40EF-8799-B596C7F0E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6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25542A9B-E307-494A-9BB6-9D3F824D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00664FC8-4CE0-43D7-BB47-D33864F23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7">
            <a:extLst>
              <a:ext uri="{FF2B5EF4-FFF2-40B4-BE49-F238E27FC236}">
                <a16:creationId xmlns:a16="http://schemas.microsoft.com/office/drawing/2014/main" id="{237536D5-7B87-4436-B8E7-229E1580E5DC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Third Ventricle Plane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2E085-4217-4E83-A68F-558DD8A106E1}"/>
              </a:ext>
            </a:extLst>
          </p:cNvPr>
          <p:cNvSpPr txBox="1"/>
          <p:nvPr/>
        </p:nvSpPr>
        <p:spPr>
          <a:xfrm>
            <a:off x="468313" y="1600200"/>
            <a:ext cx="7286625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At the beginning of the examination, the </a:t>
            </a:r>
            <a:r>
              <a:rPr lang="en-US" sz="2000" b="1" dirty="0">
                <a:latin typeface="+mj-lt"/>
              </a:rPr>
              <a:t>pineal gland </a:t>
            </a:r>
            <a:r>
              <a:rPr lang="en-US" sz="2000" dirty="0">
                <a:latin typeface="+mj-lt"/>
              </a:rPr>
              <a:t>(blue arrow head) can be spotted in the middle of the imaging plane as a round calcified structure which can be used as a landmark</a:t>
            </a: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In front of the pineal gland, the ependyma of the </a:t>
            </a:r>
            <a:r>
              <a:rPr lang="en-US" sz="2000" b="1" dirty="0">
                <a:latin typeface="+mj-lt"/>
              </a:rPr>
              <a:t>third ventricle </a:t>
            </a:r>
            <a:r>
              <a:rPr lang="en-US" sz="2000" dirty="0">
                <a:latin typeface="+mj-lt"/>
              </a:rPr>
              <a:t>appears as two parallel hyperechogenic lines (small white arrow)</a:t>
            </a: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On both sides of the third ventricle hypoechogenic egg-shaped </a:t>
            </a:r>
            <a:r>
              <a:rPr lang="en-US" sz="2000" b="1" dirty="0">
                <a:latin typeface="+mj-lt"/>
              </a:rPr>
              <a:t>thalami</a:t>
            </a:r>
            <a:r>
              <a:rPr lang="en-US" sz="2000" dirty="0">
                <a:latin typeface="+mj-lt"/>
              </a:rPr>
              <a:t> can be seen</a:t>
            </a: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Further to anterior, the </a:t>
            </a:r>
            <a:r>
              <a:rPr lang="en-US" sz="2000" b="1" dirty="0">
                <a:latin typeface="+mj-lt"/>
              </a:rPr>
              <a:t>frontal horn of the lateral ventricle </a:t>
            </a:r>
            <a:r>
              <a:rPr lang="en-US" sz="2000" dirty="0">
                <a:latin typeface="+mj-lt"/>
              </a:rPr>
              <a:t>(long white arrow) can be seen on the contralateral side</a:t>
            </a:r>
          </a:p>
          <a:p>
            <a:pPr>
              <a:spcBef>
                <a:spcPts val="0"/>
              </a:spcBef>
              <a:defRPr/>
            </a:pPr>
            <a:endParaRPr lang="en-US" sz="1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Both the III ventricle and the frontal horn of the contralateral ventricle are assessed by drawing a perpendicular line between the ventricle borders (between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the inner layers of the ependyma)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471790-B724-43FA-A1E5-C80D4F0F017A}"/>
              </a:ext>
            </a:extLst>
          </p:cNvPr>
          <p:cNvSpPr txBox="1"/>
          <p:nvPr/>
        </p:nvSpPr>
        <p:spPr>
          <a:xfrm>
            <a:off x="8450263" y="5399088"/>
            <a:ext cx="25257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Ylmaz, Berg, Int R Neurobiol, 2018</a:t>
            </a:r>
          </a:p>
        </p:txBody>
      </p:sp>
      <p:grpSp>
        <p:nvGrpSpPr>
          <p:cNvPr id="20487" name="Group 42">
            <a:extLst>
              <a:ext uri="{FF2B5EF4-FFF2-40B4-BE49-F238E27FC236}">
                <a16:creationId xmlns:a16="http://schemas.microsoft.com/office/drawing/2014/main" id="{49A6BBFD-838E-4514-915E-B8C756676669}"/>
              </a:ext>
            </a:extLst>
          </p:cNvPr>
          <p:cNvGrpSpPr>
            <a:grpSpLocks/>
          </p:cNvGrpSpPr>
          <p:nvPr/>
        </p:nvGrpSpPr>
        <p:grpSpPr bwMode="auto">
          <a:xfrm>
            <a:off x="7681913" y="1704975"/>
            <a:ext cx="4438650" cy="3438525"/>
            <a:chOff x="4263310" y="3186433"/>
            <a:chExt cx="3665379" cy="2879940"/>
          </a:xfrm>
        </p:grpSpPr>
        <p:pic>
          <p:nvPicPr>
            <p:cNvPr id="20490" name="Picture 10">
              <a:extLst>
                <a:ext uri="{FF2B5EF4-FFF2-40B4-BE49-F238E27FC236}">
                  <a16:creationId xmlns:a16="http://schemas.microsoft.com/office/drawing/2014/main" id="{5A99494A-110C-458B-95E5-16F27ACF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310" y="3186433"/>
              <a:ext cx="3665379" cy="287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BA743A9-487E-4951-83AD-396A767AFA02}"/>
                </a:ext>
              </a:extLst>
            </p:cNvPr>
            <p:cNvSpPr/>
            <p:nvPr/>
          </p:nvSpPr>
          <p:spPr>
            <a:xfrm>
              <a:off x="6085512" y="4724795"/>
              <a:ext cx="214994" cy="21672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20488" name="Picture 2">
            <a:extLst>
              <a:ext uri="{FF2B5EF4-FFF2-40B4-BE49-F238E27FC236}">
                <a16:creationId xmlns:a16="http://schemas.microsoft.com/office/drawing/2014/main" id="{931F6C3C-ACE6-49F4-ABD8-F9BD5B9B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9548813" y="1387475"/>
            <a:ext cx="266700" cy="26193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36B4DC-66F9-4920-B718-725120AC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2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D9517FD-CAE6-4894-82AF-C1817B00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A3C159E8-5358-4848-9AD9-159C2C29E8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86225" y="1323975"/>
            <a:ext cx="3748088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cs typeface="Arial" charset="0"/>
              </a:rPr>
              <a:t>Faculty Disclosure</a:t>
            </a:r>
            <a:endParaRPr lang="en-US" sz="1000" b="1" i="1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cs typeface="Arial" charset="0"/>
            </a:endParaRPr>
          </a:p>
        </p:txBody>
      </p:sp>
      <p:graphicFrame>
        <p:nvGraphicFramePr>
          <p:cNvPr id="4" name="Content Placeholder 10">
            <a:extLst>
              <a:ext uri="{FF2B5EF4-FFF2-40B4-BE49-F238E27FC236}">
                <a16:creationId xmlns:a16="http://schemas.microsoft.com/office/drawing/2014/main" id="{AB67F27D-BE92-4F29-9DC2-EE44466658B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30375" y="3881438"/>
          <a:ext cx="8686800" cy="1746251"/>
        </p:xfrm>
        <a:graphic>
          <a:graphicData uri="http://schemas.openxmlformats.org/drawingml/2006/table">
            <a:tbl>
              <a:tblPr/>
              <a:tblGrid>
                <a:gridCol w="2115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04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16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Company Name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Honoraria/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Expenses 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Consulting/ Advisory Board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Funded Research 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Royalties/ Patent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Stock Options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Ownership/ Equity Position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Employee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Other 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1" dirty="0">
                          <a:latin typeface="Arial"/>
                          <a:ea typeface="Calibri"/>
                          <a:cs typeface="Arial"/>
                        </a:rPr>
                        <a:t>(please specify)</a:t>
                      </a:r>
                      <a:endParaRPr lang="en-US" sz="900" b="0" i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latin typeface="Arial"/>
                          <a:ea typeface="Calibri"/>
                          <a:cs typeface="Arial"/>
                        </a:rPr>
                        <a:t>Example: company XYZ </a:t>
                      </a: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latin typeface="Arial"/>
                          <a:ea typeface="Calibri"/>
                          <a:cs typeface="Arial"/>
                        </a:rPr>
                        <a:t>     </a:t>
                      </a: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9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latin typeface="Arial"/>
                          <a:ea typeface="Calibri"/>
                          <a:cs typeface="Arial"/>
                        </a:rPr>
                        <a:t>     </a:t>
                      </a: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9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latin typeface="Arial"/>
                          <a:ea typeface="Calibri"/>
                          <a:cs typeface="Arial"/>
                        </a:rPr>
                        <a:t>     </a:t>
                      </a: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9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latin typeface="Arial"/>
                          <a:ea typeface="Calibri"/>
                          <a:cs typeface="Arial"/>
                        </a:rPr>
                        <a:t>     </a:t>
                      </a: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9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latin typeface="Arial"/>
                          <a:ea typeface="Calibri"/>
                          <a:cs typeface="Arial"/>
                        </a:rPr>
                        <a:t>     </a:t>
                      </a:r>
                      <a:endParaRPr lang="en-US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052" marR="40052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40C7E7-8A7A-403B-92A3-42DE3FB5D4DB}"/>
              </a:ext>
            </a:extLst>
          </p:cNvPr>
          <p:cNvGraphicFramePr>
            <a:graphicFrameLocks noGrp="1"/>
          </p:cNvGraphicFramePr>
          <p:nvPr/>
        </p:nvGraphicFramePr>
        <p:xfrm>
          <a:off x="4556125" y="2032000"/>
          <a:ext cx="4300538" cy="619186"/>
        </p:xfrm>
        <a:graphic>
          <a:graphicData uri="http://schemas.openxmlformats.org/drawingml/2006/table">
            <a:tbl>
              <a:tblPr/>
              <a:tblGrid>
                <a:gridCol w="42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68585" marR="68585" marT="94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No, nothing to disclose </a:t>
                      </a:r>
                    </a:p>
                  </a:txBody>
                  <a:tcPr marL="68585" marR="68585" marT="94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94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Yes, please specify: </a:t>
                      </a:r>
                    </a:p>
                  </a:txBody>
                  <a:tcPr marL="68585" marR="68585" marT="94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C8073A-226E-4165-8520-39EEA04A1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2180727-086D-4D62-B44C-E6ACB825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3DCC01B6-9C61-4F2D-A7BE-CE33293D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7">
            <a:extLst>
              <a:ext uri="{FF2B5EF4-FFF2-40B4-BE49-F238E27FC236}">
                <a16:creationId xmlns:a16="http://schemas.microsoft.com/office/drawing/2014/main" id="{A5BE0BB5-7A55-4ED6-919C-1FE510A5CD9F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Third Ventricle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D32C1-F791-4D47-A5C5-3FC47AB1A5DB}"/>
              </a:ext>
            </a:extLst>
          </p:cNvPr>
          <p:cNvSpPr txBox="1"/>
          <p:nvPr/>
        </p:nvSpPr>
        <p:spPr>
          <a:xfrm>
            <a:off x="395288" y="1625600"/>
            <a:ext cx="7286625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The cut-off values of the </a:t>
            </a:r>
            <a:r>
              <a:rPr lang="en-US" sz="2000" b="1" dirty="0">
                <a:latin typeface="+mj-lt"/>
              </a:rPr>
              <a:t>III ventricle are &lt; 7/10 mm </a:t>
            </a:r>
            <a:r>
              <a:rPr lang="en-US" sz="2000" dirty="0">
                <a:latin typeface="+mj-lt"/>
              </a:rPr>
              <a:t>for individuals younger or older than </a:t>
            </a:r>
            <a:r>
              <a:rPr lang="en-US" sz="2000" b="1" dirty="0">
                <a:latin typeface="+mj-lt"/>
              </a:rPr>
              <a:t>60</a:t>
            </a:r>
            <a:r>
              <a:rPr lang="en-US" sz="2000" dirty="0">
                <a:latin typeface="+mj-lt"/>
              </a:rPr>
              <a:t> years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The cut-off values of the frontal horn are </a:t>
            </a:r>
            <a:r>
              <a:rPr lang="en-US" sz="2000" b="1" dirty="0">
                <a:latin typeface="+mj-lt"/>
              </a:rPr>
              <a:t>&lt; 17/20 mm </a:t>
            </a:r>
            <a:r>
              <a:rPr lang="en-US" sz="2000" dirty="0">
                <a:latin typeface="+mj-lt"/>
              </a:rPr>
              <a:t>for individuals younger or older than </a:t>
            </a:r>
            <a:r>
              <a:rPr lang="en-US" sz="2000" b="1" dirty="0">
                <a:latin typeface="+mj-lt"/>
              </a:rPr>
              <a:t>60</a:t>
            </a:r>
            <a:r>
              <a:rPr lang="en-US" sz="2000" dirty="0">
                <a:latin typeface="+mj-lt"/>
              </a:rPr>
              <a:t> years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E8655D-54D6-4721-9564-363B7AFF4C5C}"/>
              </a:ext>
            </a:extLst>
          </p:cNvPr>
          <p:cNvSpPr txBox="1"/>
          <p:nvPr/>
        </p:nvSpPr>
        <p:spPr>
          <a:xfrm>
            <a:off x="8682038" y="6067425"/>
            <a:ext cx="27162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Bouwmans et al. Int R Neurobiol 2018</a:t>
            </a:r>
          </a:p>
        </p:txBody>
      </p:sp>
      <p:pic>
        <p:nvPicPr>
          <p:cNvPr id="21511" name="Picture 2">
            <a:extLst>
              <a:ext uri="{FF2B5EF4-FFF2-40B4-BE49-F238E27FC236}">
                <a16:creationId xmlns:a16="http://schemas.microsoft.com/office/drawing/2014/main" id="{D803DC8B-91F2-4DE0-8D6A-818DCCCF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94075"/>
            <a:ext cx="70389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1C954F-9F53-4F21-A8E4-112CE86D5D7C}"/>
              </a:ext>
            </a:extLst>
          </p:cNvPr>
          <p:cNvSpPr txBox="1"/>
          <p:nvPr/>
        </p:nvSpPr>
        <p:spPr>
          <a:xfrm>
            <a:off x="8270875" y="2835275"/>
            <a:ext cx="31702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j-lt"/>
              </a:rPr>
              <a:t>Normal III ventricle</a:t>
            </a:r>
          </a:p>
        </p:txBody>
      </p:sp>
      <p:pic>
        <p:nvPicPr>
          <p:cNvPr id="21513" name="Picture 3">
            <a:extLst>
              <a:ext uri="{FF2B5EF4-FFF2-40B4-BE49-F238E27FC236}">
                <a16:creationId xmlns:a16="http://schemas.microsoft.com/office/drawing/2014/main" id="{CD9D88AC-0E4C-414D-9A17-7022033C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6"/>
          <a:stretch>
            <a:fillRect/>
          </a:stretch>
        </p:blipFill>
        <p:spPr bwMode="auto">
          <a:xfrm>
            <a:off x="8224838" y="3214688"/>
            <a:ext cx="33369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7">
            <a:extLst>
              <a:ext uri="{FF2B5EF4-FFF2-40B4-BE49-F238E27FC236}">
                <a16:creationId xmlns:a16="http://schemas.microsoft.com/office/drawing/2014/main" id="{2B824A09-68CD-4CA3-A0CC-C8AC6977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3232150"/>
            <a:ext cx="41465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5">
            <a:extLst>
              <a:ext uri="{FF2B5EF4-FFF2-40B4-BE49-F238E27FC236}">
                <a16:creationId xmlns:a16="http://schemas.microsoft.com/office/drawing/2014/main" id="{FDEA4D9A-19BD-44BC-9B6C-0AB68E0E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54"/>
          <a:stretch>
            <a:fillRect/>
          </a:stretch>
        </p:blipFill>
        <p:spPr bwMode="auto">
          <a:xfrm>
            <a:off x="8188325" y="598488"/>
            <a:ext cx="3336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DC9892-1144-4ED7-9365-B4E386A3A0A5}"/>
              </a:ext>
            </a:extLst>
          </p:cNvPr>
          <p:cNvSpPr txBox="1"/>
          <p:nvPr/>
        </p:nvSpPr>
        <p:spPr>
          <a:xfrm>
            <a:off x="8356600" y="57848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j-lt"/>
              </a:rPr>
              <a:t>Enlarged III ventricle</a:t>
            </a:r>
          </a:p>
        </p:txBody>
      </p:sp>
      <p:pic>
        <p:nvPicPr>
          <p:cNvPr id="21517" name="Picture 2">
            <a:extLst>
              <a:ext uri="{FF2B5EF4-FFF2-40B4-BE49-F238E27FC236}">
                <a16:creationId xmlns:a16="http://schemas.microsoft.com/office/drawing/2014/main" id="{2E3C5334-D2F9-4271-A8D6-21C4372B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9734550" y="365125"/>
            <a:ext cx="266700" cy="26193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9AFB4A-CA41-42A7-8D9D-31E2812F2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3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7B437E9-D284-4BAA-9CBF-F80BC88D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F5532D25-093E-427D-B53F-4698F092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7">
            <a:extLst>
              <a:ext uri="{FF2B5EF4-FFF2-40B4-BE49-F238E27FC236}">
                <a16:creationId xmlns:a16="http://schemas.microsoft.com/office/drawing/2014/main" id="{625A195B-B1CD-4640-BA41-D25BB7CC998B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Basal Ganglia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FC2A0-D844-45E2-A2FB-115CBB1360F8}"/>
              </a:ext>
            </a:extLst>
          </p:cNvPr>
          <p:cNvSpPr txBox="1"/>
          <p:nvPr/>
        </p:nvSpPr>
        <p:spPr>
          <a:xfrm>
            <a:off x="407988" y="1885950"/>
            <a:ext cx="728662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Adjacent to the frontal horn, the CN is located, which is also visualized from the contralateral side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Between the CN and T, the LN is located, hardly seen in healthy individuals due to its isoechogenicity with the surrounding tissue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The basal ganglia and the T are assessed on a </a:t>
            </a:r>
            <a:r>
              <a:rPr lang="en-US" sz="2000" b="1" dirty="0">
                <a:latin typeface="+mj-lt"/>
              </a:rPr>
              <a:t>contralateral side</a:t>
            </a:r>
            <a:r>
              <a:rPr lang="en-US" sz="2000" dirty="0">
                <a:latin typeface="+mj-lt"/>
              </a:rPr>
              <a:t>, in a </a:t>
            </a:r>
            <a:r>
              <a:rPr lang="en-US" sz="2000" b="1" dirty="0">
                <a:latin typeface="+mj-lt"/>
              </a:rPr>
              <a:t>semi-quantitative way</a:t>
            </a:r>
          </a:p>
          <a:p>
            <a:pPr>
              <a:spcBef>
                <a:spcPts val="0"/>
              </a:spcBef>
              <a:defRPr/>
            </a:pPr>
            <a:endParaRPr lang="en-US" sz="2000" b="1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Generally, these structures are isoechogenic to the surrounding brain parenchyma 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02A7DFE3-0BEE-4479-8080-56280B53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9745663" y="1114425"/>
            <a:ext cx="266700" cy="26193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1">
            <a:extLst>
              <a:ext uri="{FF2B5EF4-FFF2-40B4-BE49-F238E27FC236}">
                <a16:creationId xmlns:a16="http://schemas.microsoft.com/office/drawing/2014/main" id="{AC301305-8DBE-463B-AACD-7CD46B09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1431925"/>
            <a:ext cx="41497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3AC544-F453-4783-9F2B-D6986D2907D1}"/>
              </a:ext>
            </a:extLst>
          </p:cNvPr>
          <p:cNvSpPr/>
          <p:nvPr/>
        </p:nvSpPr>
        <p:spPr>
          <a:xfrm>
            <a:off x="8405813" y="5300663"/>
            <a:ext cx="2946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Walter U, Školoudík D. Ultraschall Med 2014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8BBAEA-F2A6-432F-A1F4-77FE26EDF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4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B618B1B-C289-40D7-97AF-0693D6F5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>
            <a:extLst>
              <a:ext uri="{FF2B5EF4-FFF2-40B4-BE49-F238E27FC236}">
                <a16:creationId xmlns:a16="http://schemas.microsoft.com/office/drawing/2014/main" id="{5DC6EF24-6F5C-4377-8F0A-1B657CDC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le 7">
            <a:extLst>
              <a:ext uri="{FF2B5EF4-FFF2-40B4-BE49-F238E27FC236}">
                <a16:creationId xmlns:a16="http://schemas.microsoft.com/office/drawing/2014/main" id="{C15FCDE3-37B1-4F00-8C8A-301B5A4A4CCE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Basal Ganglia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F78F4-75B6-4494-9C25-F3CFB8D88320}"/>
              </a:ext>
            </a:extLst>
          </p:cNvPr>
          <p:cNvSpPr txBox="1"/>
          <p:nvPr/>
        </p:nvSpPr>
        <p:spPr>
          <a:xfrm>
            <a:off x="873125" y="2192338"/>
            <a:ext cx="5146675" cy="347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These structures are considered </a:t>
            </a:r>
            <a:r>
              <a:rPr lang="en-US" sz="2000" b="1" dirty="0">
                <a:latin typeface="+mj-lt"/>
              </a:rPr>
              <a:t>hyperechogenic</a:t>
            </a:r>
            <a:r>
              <a:rPr lang="en-US" sz="2000" dirty="0">
                <a:latin typeface="+mj-lt"/>
              </a:rPr>
              <a:t> if more bright compared to surrounding white matter or when compared to calcified structures (pineal gland, choroid plexus, skull)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The size of the echogenic areas of the structure </a:t>
            </a:r>
            <a:r>
              <a:rPr lang="en-US" sz="2000" b="1" dirty="0">
                <a:latin typeface="+mj-lt"/>
              </a:rPr>
              <a:t>can be measured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23558" name="Picture 2">
            <a:extLst>
              <a:ext uri="{FF2B5EF4-FFF2-40B4-BE49-F238E27FC236}">
                <a16:creationId xmlns:a16="http://schemas.microsoft.com/office/drawing/2014/main" id="{E8A5A9DA-6767-4710-A900-F423E73C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3" t="48460"/>
          <a:stretch>
            <a:fillRect/>
          </a:stretch>
        </p:blipFill>
        <p:spPr bwMode="auto">
          <a:xfrm>
            <a:off x="6040438" y="3746500"/>
            <a:ext cx="2376487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E7920-1290-4C7F-8E10-54968936CE07}"/>
              </a:ext>
            </a:extLst>
          </p:cNvPr>
          <p:cNvSpPr txBox="1"/>
          <p:nvPr/>
        </p:nvSpPr>
        <p:spPr>
          <a:xfrm>
            <a:off x="5140325" y="5813425"/>
            <a:ext cx="41751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3B1D7-39ED-4A7E-A494-7C9F8ECF1A31}"/>
              </a:ext>
            </a:extLst>
          </p:cNvPr>
          <p:cNvSpPr txBox="1"/>
          <p:nvPr/>
        </p:nvSpPr>
        <p:spPr>
          <a:xfrm>
            <a:off x="8423275" y="1516063"/>
            <a:ext cx="3579813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Image C. Dot-like hyperechogenicity of the medial part of the lenticular nucleus (L) (arrow). Seen in idiopathic dystonia, atypical Parkinson’s syndrome, Wilson’s disease.</a:t>
            </a:r>
          </a:p>
        </p:txBody>
      </p:sp>
      <p:pic>
        <p:nvPicPr>
          <p:cNvPr id="23561" name="Picture 15">
            <a:extLst>
              <a:ext uri="{FF2B5EF4-FFF2-40B4-BE49-F238E27FC236}">
                <a16:creationId xmlns:a16="http://schemas.microsoft.com/office/drawing/2014/main" id="{454EAF7D-17C4-4E40-B332-2791C949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0" r="50403"/>
          <a:stretch>
            <a:fillRect/>
          </a:stretch>
        </p:blipFill>
        <p:spPr bwMode="auto">
          <a:xfrm>
            <a:off x="6043613" y="1368425"/>
            <a:ext cx="2376487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2">
            <a:extLst>
              <a:ext uri="{FF2B5EF4-FFF2-40B4-BE49-F238E27FC236}">
                <a16:creationId xmlns:a16="http://schemas.microsoft.com/office/drawing/2014/main" id="{F31A23C3-F1B2-403E-A12A-8F2BABCE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0031413" y="830263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47C77C-8B86-4D78-BFF6-BB18A2C4F929}"/>
              </a:ext>
            </a:extLst>
          </p:cNvPr>
          <p:cNvSpPr txBox="1"/>
          <p:nvPr/>
        </p:nvSpPr>
        <p:spPr>
          <a:xfrm>
            <a:off x="8435975" y="3930650"/>
            <a:ext cx="3455988" cy="120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Image D. Extensive hyperechogenicity of the lenticular nucleus (L) (arrow). Seen in Wilson’s disease.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EDEFC7-9FC3-4DCC-97DC-73D903550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3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BEA695A-E2AE-46AF-A504-5F7034D0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>
            <a:extLst>
              <a:ext uri="{FF2B5EF4-FFF2-40B4-BE49-F238E27FC236}">
                <a16:creationId xmlns:a16="http://schemas.microsoft.com/office/drawing/2014/main" id="{827723ED-2825-466A-AFE2-35DC01CC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7">
            <a:extLst>
              <a:ext uri="{FF2B5EF4-FFF2-40B4-BE49-F238E27FC236}">
                <a16:creationId xmlns:a16="http://schemas.microsoft.com/office/drawing/2014/main" id="{ADCBC31F-B8DA-42CC-BE49-C8244DB4C559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Other planes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7B671-7A3E-4F42-9957-8DA42E966C0F}"/>
              </a:ext>
            </a:extLst>
          </p:cNvPr>
          <p:cNvSpPr txBox="1"/>
          <p:nvPr/>
        </p:nvSpPr>
        <p:spPr>
          <a:xfrm>
            <a:off x="552450" y="1612900"/>
            <a:ext cx="8997950" cy="5154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Although not widely used, there are other imaging planes providing additional information:</a:t>
            </a:r>
          </a:p>
          <a:p>
            <a:pPr>
              <a:spcBef>
                <a:spcPts val="600"/>
              </a:spcBef>
              <a:defRPr/>
            </a:pPr>
            <a:endParaRPr lang="en-US" sz="12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Cella media plane </a:t>
            </a:r>
            <a:r>
              <a:rPr lang="en-US" sz="2000" dirty="0">
                <a:latin typeface="+mj-lt"/>
              </a:rPr>
              <a:t>(3): tilting the probe further upward from the third ventricle plane (2), scanning angle of 25-30 degrees; the middle part of the contralateral lateral ventricle can be measured</a:t>
            </a:r>
          </a:p>
          <a:p>
            <a:pPr>
              <a:spcBef>
                <a:spcPts val="600"/>
              </a:spcBef>
              <a:defRPr/>
            </a:pPr>
            <a:endParaRPr lang="en-US" sz="12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Cerebellar plane</a:t>
            </a:r>
            <a:r>
              <a:rPr lang="en-US" sz="2000" dirty="0">
                <a:latin typeface="+mj-lt"/>
              </a:rPr>
              <a:t>: reached from the mesencephalic plane (1) by turning the top edge of the probe app. 45 degrees posterior in order to visualize the vermis</a:t>
            </a:r>
          </a:p>
          <a:p>
            <a:pPr>
              <a:spcBef>
                <a:spcPts val="600"/>
              </a:spcBef>
              <a:defRPr/>
            </a:pPr>
            <a:endParaRPr lang="en-US" sz="12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Coronal plane: </a:t>
            </a:r>
            <a:r>
              <a:rPr lang="en-US" sz="2000" dirty="0">
                <a:latin typeface="+mj-lt"/>
              </a:rPr>
              <a:t>turning the probe 90 degrees posterior to visualize the brainstem, SN, ventricles, basal ganglia on the ipsilateral side and medial temporal lobe</a:t>
            </a:r>
          </a:p>
          <a:p>
            <a:pPr>
              <a:spcBef>
                <a:spcPts val="600"/>
              </a:spcBef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pic>
        <p:nvPicPr>
          <p:cNvPr id="24582" name="Picture 2">
            <a:extLst>
              <a:ext uri="{FF2B5EF4-FFF2-40B4-BE49-F238E27FC236}">
                <a16:creationId xmlns:a16="http://schemas.microsoft.com/office/drawing/2014/main" id="{58CE12C8-9F31-48A9-8013-885C99AB4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650163" y="2052638"/>
            <a:ext cx="266700" cy="26193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11">
            <a:extLst>
              <a:ext uri="{FF2B5EF4-FFF2-40B4-BE49-F238E27FC236}">
                <a16:creationId xmlns:a16="http://schemas.microsoft.com/office/drawing/2014/main" id="{317DAC6B-4D5E-4F8C-AC5D-72A942F1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8"/>
          <a:stretch>
            <a:fillRect/>
          </a:stretch>
        </p:blipFill>
        <p:spPr bwMode="auto">
          <a:xfrm>
            <a:off x="9753600" y="1928813"/>
            <a:ext cx="21526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3CD04A-825C-469F-8676-34A48508E6F1}"/>
              </a:ext>
            </a:extLst>
          </p:cNvPr>
          <p:cNvSpPr/>
          <p:nvPr/>
        </p:nvSpPr>
        <p:spPr>
          <a:xfrm>
            <a:off x="9550400" y="3956050"/>
            <a:ext cx="235585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https://www.e-jmd.org/journal/view.php?number=101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D41DEE-8A10-4581-ADED-32ACADB04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4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684D23F2-1A82-45E6-8F1F-489FF324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A0D40130-6EAC-43C7-855F-39D950DF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7">
            <a:extLst>
              <a:ext uri="{FF2B5EF4-FFF2-40B4-BE49-F238E27FC236}">
                <a16:creationId xmlns:a16="http://schemas.microsoft.com/office/drawing/2014/main" id="{0CC69EF7-BD64-4820-A5FE-28EC7F208812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802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Quality criterion of adequate standard of TCS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649D0E-2845-4DAB-942D-5C64A0BF048C}"/>
              </a:ext>
            </a:extLst>
          </p:cNvPr>
          <p:cNvSpPr txBox="1"/>
          <p:nvPr/>
        </p:nvSpPr>
        <p:spPr>
          <a:xfrm>
            <a:off x="552450" y="1612900"/>
            <a:ext cx="6767513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sr-Latn-RS" sz="2000" dirty="0">
                <a:latin typeface="+mj-lt"/>
              </a:rPr>
              <a:t>„</a:t>
            </a:r>
            <a:r>
              <a:rPr lang="en-US" sz="2000" b="1" dirty="0">
                <a:latin typeface="+mj-lt"/>
              </a:rPr>
              <a:t>The report</a:t>
            </a:r>
            <a:r>
              <a:rPr lang="sr-Latn-RS" sz="2000" b="1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includes</a:t>
            </a:r>
            <a:endParaRPr lang="sr-Latn-RS" sz="2000" b="1" dirty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rating (normal vs. abnormal) and, if obtained,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the quantitative measures of echogenicity of SN, red nucleus,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midbrain raphe, lenticular nucleus, caudate nucleus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(and of other brain structures if investigated) </a:t>
            </a:r>
            <a:endParaRPr lang="sr-Latn-RS" sz="2000" dirty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as well as the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widths of the 3rd ventricle and frontal horns of lateral ventricles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(and of other brain structures if investigated) </a:t>
            </a:r>
            <a:endParaRPr lang="sr-Latn-RS" sz="2000" dirty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as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well as the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final interpretation of TCS findings in response to the diagnostic</a:t>
            </a:r>
            <a:r>
              <a:rPr lang="sr-Latn-RS" sz="2000" dirty="0">
                <a:latin typeface="+mj-lt"/>
              </a:rPr>
              <a:t> q</a:t>
            </a:r>
            <a:r>
              <a:rPr lang="en-US" sz="2000" dirty="0">
                <a:latin typeface="+mj-lt"/>
              </a:rPr>
              <a:t>uestion</a:t>
            </a:r>
            <a:r>
              <a:rPr lang="sr-Latn-RS" sz="2000" dirty="0">
                <a:latin typeface="+mj-lt"/>
              </a:rPr>
              <a:t>.“</a:t>
            </a: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38BAE-2FE3-4CA3-A9DB-65A26BB1FEAD}"/>
              </a:ext>
            </a:extLst>
          </p:cNvPr>
          <p:cNvSpPr txBox="1"/>
          <p:nvPr/>
        </p:nvSpPr>
        <p:spPr>
          <a:xfrm>
            <a:off x="7751763" y="3416300"/>
            <a:ext cx="41751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Walter, </a:t>
            </a:r>
            <a:r>
              <a:rPr lang="sr-Latn-R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Školoudik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sr-Latn-R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Ultraschall in Med 2014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5607" name="Picture 1">
            <a:extLst>
              <a:ext uri="{FF2B5EF4-FFF2-40B4-BE49-F238E27FC236}">
                <a16:creationId xmlns:a16="http://schemas.microsoft.com/office/drawing/2014/main" id="{EF1BD7BE-FC3A-422D-94CC-C267AC83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670050"/>
            <a:ext cx="4189412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5F5082-526F-43CB-B0E2-D8FA314E6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A4AFA494-97EC-4C14-8C90-648329D8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CEE8EB9F-57ED-4BBA-A737-31C011CB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7255F-E1EB-4268-9616-8C5687621AA5}"/>
              </a:ext>
            </a:extLst>
          </p:cNvPr>
          <p:cNvSpPr txBox="1"/>
          <p:nvPr/>
        </p:nvSpPr>
        <p:spPr>
          <a:xfrm>
            <a:off x="371475" y="5038725"/>
            <a:ext cx="11449050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main limitation of the TCS is the lack of bone window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success of the examination is highly dependent on the examiner and their expertise/experience</a:t>
            </a:r>
          </a:p>
        </p:txBody>
      </p:sp>
      <p:sp>
        <p:nvSpPr>
          <p:cNvPr id="26629" name="Title 7">
            <a:extLst>
              <a:ext uri="{FF2B5EF4-FFF2-40B4-BE49-F238E27FC236}">
                <a16:creationId xmlns:a16="http://schemas.microsoft.com/office/drawing/2014/main" id="{C54746E6-5E38-49A6-95C9-E78C8360E9CA}"/>
              </a:ext>
            </a:extLst>
          </p:cNvPr>
          <p:cNvSpPr txBox="1">
            <a:spLocks/>
          </p:cNvSpPr>
          <p:nvPr/>
        </p:nvSpPr>
        <p:spPr bwMode="auto">
          <a:xfrm>
            <a:off x="1343025" y="41306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Limitations of the TCS</a:t>
            </a:r>
          </a:p>
        </p:txBody>
      </p:sp>
      <p:sp>
        <p:nvSpPr>
          <p:cNvPr id="26630" name="Title 7">
            <a:extLst>
              <a:ext uri="{FF2B5EF4-FFF2-40B4-BE49-F238E27FC236}">
                <a16:creationId xmlns:a16="http://schemas.microsoft.com/office/drawing/2014/main" id="{E485AF67-C8AA-4D98-A316-7E75D2E11091}"/>
              </a:ext>
            </a:extLst>
          </p:cNvPr>
          <p:cNvSpPr txBox="1">
            <a:spLocks/>
          </p:cNvSpPr>
          <p:nvPr/>
        </p:nvSpPr>
        <p:spPr bwMode="auto">
          <a:xfrm>
            <a:off x="1343025" y="509588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Advances of the TCS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B9E66-C066-4B9F-9DD1-64B71A33AB17}"/>
              </a:ext>
            </a:extLst>
          </p:cNvPr>
          <p:cNvSpPr txBox="1"/>
          <p:nvPr/>
        </p:nvSpPr>
        <p:spPr>
          <a:xfrm>
            <a:off x="479425" y="1768475"/>
            <a:ext cx="1144905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2575" indent="-282575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Different visualization of brain structures compared to other neuroimaging</a:t>
            </a:r>
            <a:r>
              <a:rPr lang="sr-Latn-RS" altLang="en-US" sz="2000" dirty="0">
                <a:latin typeface="+mj-lt"/>
              </a:rPr>
              <a:t> </a:t>
            </a:r>
            <a:r>
              <a:rPr lang="en-US" altLang="en-US" sz="2000" dirty="0">
                <a:latin typeface="+mj-lt"/>
              </a:rPr>
              <a:t>methods due to different physical imaging principle</a:t>
            </a:r>
            <a:endParaRPr lang="sr-Latn-RS" altLang="en-US" sz="2000" dirty="0">
              <a:latin typeface="+mj-lt"/>
            </a:endParaRPr>
          </a:p>
          <a:p>
            <a:pPr marL="282575" indent="-282575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r-Latn-RS" sz="2000" dirty="0">
                <a:latin typeface="+mj-lt"/>
              </a:rPr>
              <a:t>H</a:t>
            </a:r>
            <a:r>
              <a:rPr lang="en-US" sz="2000" dirty="0">
                <a:latin typeface="+mj-lt"/>
              </a:rPr>
              <a:t>igh resolution image of </a:t>
            </a:r>
            <a:r>
              <a:rPr lang="sr-Latn-RS" sz="2000" dirty="0">
                <a:latin typeface="+mj-lt"/>
              </a:rPr>
              <a:t>deep and </a:t>
            </a:r>
            <a:r>
              <a:rPr lang="en-US" sz="2000" dirty="0">
                <a:latin typeface="+mj-lt"/>
              </a:rPr>
              <a:t>small structures</a:t>
            </a:r>
            <a:endParaRPr lang="sr-Latn-RS" sz="2000" dirty="0">
              <a:latin typeface="+mj-lt"/>
            </a:endParaRPr>
          </a:p>
          <a:p>
            <a:pPr marL="282575" indent="-282575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Safe/harmless, time and cost-efficient, patient-friendly and widely-available imaging tool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Quick to do in patient with moving disorders or less cooperative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Expanding indications (acute stroke, neurocritical care, deep-brain stimulation, medial temporal lobe assessment)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395A08-D62D-47E3-A2FD-39AE3034A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5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507EA577-047F-43A8-8671-E58D2605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9AAC7253-059F-4D12-AF7B-C744887D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7">
            <a:extLst>
              <a:ext uri="{FF2B5EF4-FFF2-40B4-BE49-F238E27FC236}">
                <a16:creationId xmlns:a16="http://schemas.microsoft.com/office/drawing/2014/main" id="{7390E84A-FBC4-4CB8-97A7-5739F844B247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Recommended reading</a:t>
            </a:r>
          </a:p>
        </p:txBody>
      </p:sp>
      <p:sp>
        <p:nvSpPr>
          <p:cNvPr id="27653" name="Title 7">
            <a:extLst>
              <a:ext uri="{FF2B5EF4-FFF2-40B4-BE49-F238E27FC236}">
                <a16:creationId xmlns:a16="http://schemas.microsoft.com/office/drawing/2014/main" id="{EF923A77-DD5B-481B-A79C-51C4295DCA61}"/>
              </a:ext>
            </a:extLst>
          </p:cNvPr>
          <p:cNvSpPr txBox="1">
            <a:spLocks/>
          </p:cNvSpPr>
          <p:nvPr/>
        </p:nvSpPr>
        <p:spPr bwMode="auto">
          <a:xfrm>
            <a:off x="839788" y="1458913"/>
            <a:ext cx="10898187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2000"/>
              <a:t>Yilmaz R, Berg D. Transcranial B-Mode Sonography in Movement Disorders. Int Rev Neurobiol 2018;143:179-212.</a:t>
            </a:r>
          </a:p>
          <a:p>
            <a:pPr>
              <a:spcBef>
                <a:spcPts val="600"/>
              </a:spcBef>
            </a:pPr>
            <a:r>
              <a:rPr lang="en-US" altLang="en-US" sz="2000"/>
              <a:t>Walter U, Školoudík D. Transcranial sonography (TCS) of brain parenchyma in movement disorders: quality standards, diagnostic applications and novel technologies. Ultraschall Med 2014;35(4):322-31.</a:t>
            </a:r>
          </a:p>
          <a:p>
            <a:pPr>
              <a:spcBef>
                <a:spcPts val="600"/>
              </a:spcBef>
            </a:pPr>
            <a:r>
              <a:rPr lang="en-US" altLang="en-US" sz="2000" b="1"/>
              <a:t>Berg D, Walter U (eds). Transcranial Sonography of Movement Disorders. Int Rev Neurobiol, 2010: 90.</a:t>
            </a:r>
          </a:p>
          <a:p>
            <a:pPr>
              <a:spcBef>
                <a:spcPts val="600"/>
              </a:spcBef>
            </a:pPr>
            <a:r>
              <a:rPr lang="en-US" altLang="en-US" sz="2000"/>
              <a:t>Berg D, Godau J, Walter U. Transcranial sonography in movement disorders. Lancet Neurol 2008; 7:1044–1055.</a:t>
            </a:r>
          </a:p>
          <a:p>
            <a:pPr>
              <a:spcBef>
                <a:spcPts val="600"/>
              </a:spcBef>
            </a:pPr>
            <a:r>
              <a:rPr lang="en-US" altLang="en-US" sz="2000" b="1">
                <a:solidFill>
                  <a:srgbClr val="C00000"/>
                </a:solidFill>
              </a:rPr>
              <a:t>*</a:t>
            </a:r>
            <a:r>
              <a:rPr lang="en-US" altLang="en-US" sz="2000"/>
              <a:t>Walter U, Behnke S, Eyding J, et al. Transcranial brain parenchyma sonography in movement disorders: state of the art. Ultrasound Med Biol 2007;33:15–25.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75131-9D89-4F56-B0F5-828F2EFFA0C7}"/>
              </a:ext>
            </a:extLst>
          </p:cNvPr>
          <p:cNvSpPr txBox="1"/>
          <p:nvPr/>
        </p:nvSpPr>
        <p:spPr>
          <a:xfrm>
            <a:off x="7967663" y="5578475"/>
            <a:ext cx="29527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C00000"/>
                </a:solidFill>
                <a:latin typeface="+mn-lt"/>
              </a:rPr>
              <a:t>*Consensus guidelines on TCS use in movement disorders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F3485D-C033-4256-ADD6-109945AD7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783838C2-BCA6-404F-A390-D2210C26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868D80DC-D20B-450D-B2A2-45920456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7">
            <a:extLst>
              <a:ext uri="{FF2B5EF4-FFF2-40B4-BE49-F238E27FC236}">
                <a16:creationId xmlns:a16="http://schemas.microsoft.com/office/drawing/2014/main" id="{B5E1FB68-6622-4C29-BF5F-022D4C061BA4}"/>
              </a:ext>
            </a:extLst>
          </p:cNvPr>
          <p:cNvSpPr txBox="1">
            <a:spLocks/>
          </p:cNvSpPr>
          <p:nvPr/>
        </p:nvSpPr>
        <p:spPr bwMode="auto">
          <a:xfrm>
            <a:off x="2135188" y="2565400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/>
              <a:t>Thank you for your attention!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219535-838C-456F-A5A2-FBB60FFD104F}"/>
              </a:ext>
            </a:extLst>
          </p:cNvPr>
          <p:cNvSpPr/>
          <p:nvPr/>
        </p:nvSpPr>
        <p:spPr bwMode="auto">
          <a:xfrm>
            <a:off x="11041063" y="260350"/>
            <a:ext cx="360362" cy="3222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3184B661-1C24-4528-B8DF-54DDDD6376D4}"/>
              </a:ext>
            </a:extLst>
          </p:cNvPr>
          <p:cNvGrpSpPr>
            <a:grpSpLocks/>
          </p:cNvGrpSpPr>
          <p:nvPr/>
        </p:nvGrpSpPr>
        <p:grpSpPr bwMode="auto">
          <a:xfrm>
            <a:off x="9648825" y="260350"/>
            <a:ext cx="1704975" cy="1736725"/>
            <a:chOff x="0" y="0"/>
            <a:chExt cx="1704530" cy="1736219"/>
          </a:xfrm>
        </p:grpSpPr>
        <p:pic>
          <p:nvPicPr>
            <p:cNvPr id="28680" name="Picture 6">
              <a:extLst>
                <a:ext uri="{FF2B5EF4-FFF2-40B4-BE49-F238E27FC236}">
                  <a16:creationId xmlns:a16="http://schemas.microsoft.com/office/drawing/2014/main" id="{86D1C57B-076D-4EC9-B5FE-AB4168D98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85548" y="126669"/>
              <a:ext cx="1695098" cy="152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938EDE9-3ECD-477D-B3ED-217C2189817B}"/>
                </a:ext>
              </a:extLst>
            </p:cNvPr>
            <p:cNvSpPr/>
            <p:nvPr/>
          </p:nvSpPr>
          <p:spPr>
            <a:xfrm>
              <a:off x="1344262" y="0"/>
              <a:ext cx="360268" cy="3221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3B8A46-56A4-4C23-8D43-BE92766DF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49 0.02593 L -0.09349 0.02593 L -0.17565 0.02732 C -0.1793 0.02755 -0.18281 0.02801 -0.18646 0.02894 C -0.18828 0.02963 -0.18998 0.03125 -0.1918 0.03218 L -0.19531 0.0338 C -0.19623 0.03473 -0.19701 0.03611 -0.19805 0.03704 C -0.20209 0.04005 -0.20078 0.03704 -0.2043 0.04005 C -0.20521 0.04098 -0.20599 0.0426 -0.2069 0.04329 C -0.21797 0.05186 -0.20755 0.0426 -0.21589 0.04815 C -0.22435 0.05371 -0.21419 0.04931 -0.22396 0.05278 C -0.23242 0.06042 -0.22175 0.05162 -0.23281 0.05764 C -0.23412 0.05834 -0.23516 0.05996 -0.23646 0.06065 C -0.2375 0.06158 -0.2388 0.06158 -0.23998 0.06227 C -0.24935 0.06852 -0.23802 0.06297 -0.24714 0.06713 C -0.25352 0.07454 -0.25039 0.07246 -0.25599 0.075 C -0.2569 0.07662 -0.25781 0.07824 -0.25873 0.07986 C -0.26185 0.08449 -0.26432 0.08588 -0.2668 0.0926 C -0.27097 0.10371 -0.26576 0.08982 -0.27123 0.10371 C -0.27188 0.1051 -0.27227 0.10695 -0.27305 0.10834 C -0.27383 0.10973 -0.27474 0.11042 -0.27565 0.11158 C -0.2763 0.11366 -0.27682 0.11598 -0.27748 0.11783 C -0.27865 0.12107 -0.28021 0.12385 -0.28099 0.12732 C -0.28568 0.14769 -0.27969 0.12246 -0.28555 0.14329 C -0.28815 0.15255 -0.28399 0.14375 -0.28906 0.15278 C -0.29063 0.15949 -0.29232 0.16783 -0.2944 0.17338 L -0.29623 0.17824 C -0.29753 0.19236 -0.29636 0.18496 -0.30065 0.20047 L -0.30065 0.20047 C -0.30104 0.20324 -0.30182 0.2088 -0.30248 0.21158 C -0.30365 0.21598 -0.30482 0.21991 -0.30599 0.22431 L -0.30781 0.23056 C -0.30807 0.2338 -0.30807 0.23704 -0.30873 0.24005 C -0.30899 0.24144 -0.31016 0.2419 -0.31055 0.24329 C -0.31133 0.2463 -0.31172 0.24954 -0.31224 0.25278 C -0.31263 0.2544 -0.31276 0.25602 -0.31315 0.25764 C -0.3138 0.25973 -0.31445 0.26181 -0.31498 0.26389 C -0.31537 0.26598 -0.31537 0.26829 -0.31589 0.27037 C -0.31628 0.27199 -0.31719 0.27338 -0.31771 0.275 C -0.32057 0.28403 -0.3181 0.27894 -0.32123 0.28449 C -0.32149 0.28727 -0.32149 0.29005 -0.32214 0.2926 C -0.32266 0.29445 -0.32396 0.29561 -0.32474 0.29723 C -0.32578 0.29931 -0.32669 0.30139 -0.32748 0.30371 C -0.32813 0.30556 -0.32878 0.30787 -0.3293 0.30996 C -0.32969 0.31158 -0.32969 0.3132 -0.33021 0.31482 C -0.33164 0.31922 -0.33281 0.32107 -0.33464 0.32431 C -0.33568 0.32986 -0.33542 0.3294 -0.33737 0.33542 C -0.33815 0.33797 -0.33893 0.34098 -0.33998 0.34329 C -0.34102 0.34561 -0.34245 0.34746 -0.34349 0.34977 C -0.34662 0.35602 -0.34427 0.35232 -0.34623 0.35926 C -0.34766 0.36436 -0.35013 0.36783 -0.35248 0.37199 C -0.35313 0.37292 -0.35378 0.37385 -0.3543 0.375 C -0.35482 0.37662 -0.35534 0.37848 -0.35599 0.37986 C -0.35807 0.3838 -0.36224 0.39098 -0.36224 0.39098 C -0.36406 0.40023 -0.36185 0.39167 -0.36589 0.39885 C -0.37097 0.40787 -0.36354 0.4 -0.37123 0.40672 C -0.37709 0.41713 -0.36706 0.39977 -0.37656 0.41482 C -0.37813 0.41713 -0.37956 0.42014 -0.38112 0.42269 C -0.3819 0.42431 -0.38255 0.42639 -0.38373 0.42755 C -0.3849 0.42848 -0.3862 0.42917 -0.38724 0.43056 C -0.38828 0.43195 -0.38906 0.43403 -0.38998 0.43542 C -0.39076 0.43658 -0.3918 0.43727 -0.39271 0.43866 C -0.39336 0.43959 -0.39375 0.44098 -0.3944 0.44167 C -0.39948 0.44699 -0.40013 0.44723 -0.4043 0.44977 C -0.4069 0.45278 -0.40729 0.45371 -0.41055 0.45602 C -0.4155 0.45996 -0.41068 0.4551 -0.4168 0.45926 C -0.41797 0.45996 -0.41914 0.46135 -0.42031 0.46227 C -0.42331 0.46459 -0.42318 0.46343 -0.42656 0.46551 C -0.42813 0.46644 -0.42956 0.46736 -0.43099 0.46875 C -0.43255 0.47014 -0.43386 0.47246 -0.43555 0.47338 C -0.4375 0.47477 -0.43972 0.47454 -0.4418 0.475 C -0.44948 0.47963 -0.44531 0.47755 -0.4543 0.48148 C -0.45547 0.48195 -0.45664 0.48264 -0.45781 0.48311 C -0.45964 0.48357 -0.46146 0.4838 -0.46315 0.48449 C -0.46406 0.48496 -0.46498 0.48588 -0.46589 0.48611 C -0.46797 0.48704 -0.47005 0.48727 -0.47214 0.48773 C -0.48034 0.49352 -0.47279 0.48889 -0.48373 0.4926 C -0.48464 0.49283 -0.48555 0.49375 -0.48646 0.49422 C -0.48815 0.49491 -0.48998 0.49514 -0.4918 0.49561 C -0.49297 0.49607 -0.49414 0.49676 -0.49531 0.49723 C -0.49792 0.49838 -0.50274 0.5 -0.50521 0.50047 C -0.50781 0.50116 -0.51055 0.50139 -0.51315 0.50209 C -0.51524 0.50255 -0.51732 0.50324 -0.5194 0.50371 C -0.5306 0.50625 -0.52253 0.50394 -0.5319 0.50672 L -0.63646 0.50533 C -0.64857 0.50486 -0.66081 0.5044 -0.67305 0.50371 C -0.67695 0.50348 -0.68464 0.50209 -0.68464 0.50209 L -0.68724 0.49561 " pathEditMode="relative" ptsTypes="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89F699B-2BE0-458E-8BEF-F19F4B8B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id="{3B368989-757D-40B1-B4E0-5BB8B769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A3C97-765D-452F-9542-712FFFE49F7F}"/>
              </a:ext>
            </a:extLst>
          </p:cNvPr>
          <p:cNvSpPr txBox="1"/>
          <p:nvPr/>
        </p:nvSpPr>
        <p:spPr>
          <a:xfrm>
            <a:off x="584200" y="1717675"/>
            <a:ext cx="7286625" cy="514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Transcranial B mode sonography (TCS) is a neuroimaging technique that displays the brain parenchyma and the intracranial ventricular system through the intact skull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first report on TCS: Becker et al, 1995, reported increased echogenicity of substantia nigra (SN) in patients with Parkinson’s disease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No disease-specific abnormality had been routinely shown by other structural neuroimaging methods before this finding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Present-day TCS systems can achieve a higher image resolution compared to MR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In-plane image resolution of intracranial structure in the focal zone is </a:t>
            </a:r>
            <a:r>
              <a:rPr lang="sr-Latn-RS" sz="2000" dirty="0">
                <a:latin typeface="+mj-lt"/>
              </a:rPr>
              <a:t>app. </a:t>
            </a:r>
            <a:r>
              <a:rPr lang="en-US" sz="2000" dirty="0">
                <a:latin typeface="+mj-lt"/>
              </a:rPr>
              <a:t>0.7 x 1.1 mm (compared to</a:t>
            </a:r>
            <a:r>
              <a:rPr lang="sr-Latn-RS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MR under clinical conditions</a:t>
            </a:r>
            <a:r>
              <a:rPr lang="sr-Latn-RS" sz="2000" dirty="0">
                <a:latin typeface="+mj-lt"/>
              </a:rPr>
              <a:t>, app. </a:t>
            </a:r>
            <a:r>
              <a:rPr lang="en-US" sz="2000" dirty="0">
                <a:latin typeface="+mj-lt"/>
              </a:rPr>
              <a:t>1.0</a:t>
            </a:r>
            <a:r>
              <a:rPr lang="sr-Latn-RS" sz="2000" dirty="0">
                <a:latin typeface="+mj-lt"/>
              </a:rPr>
              <a:t> X </a:t>
            </a:r>
            <a:r>
              <a:rPr lang="en-US" sz="2000" dirty="0">
                <a:latin typeface="+mj-lt"/>
              </a:rPr>
              <a:t>1.0 mm)</a:t>
            </a:r>
            <a:r>
              <a:rPr lang="sr-Latn-RS" sz="2000" dirty="0">
                <a:latin typeface="+mj-lt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</p:txBody>
      </p:sp>
      <p:sp>
        <p:nvSpPr>
          <p:cNvPr id="4101" name="Title 7">
            <a:extLst>
              <a:ext uri="{FF2B5EF4-FFF2-40B4-BE49-F238E27FC236}">
                <a16:creationId xmlns:a16="http://schemas.microsoft.com/office/drawing/2014/main" id="{EA6EDFE0-DB4D-482C-A2E7-6D1FA7130B1A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Brain Parenchyma Imaging Basis</a:t>
            </a:r>
          </a:p>
        </p:txBody>
      </p:sp>
      <p:pic>
        <p:nvPicPr>
          <p:cNvPr id="4102" name="Picture 3">
            <a:extLst>
              <a:ext uri="{FF2B5EF4-FFF2-40B4-BE49-F238E27FC236}">
                <a16:creationId xmlns:a16="http://schemas.microsoft.com/office/drawing/2014/main" id="{429B9E89-DAC0-4066-99AF-D654A149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1717675"/>
            <a:ext cx="414813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>
            <a:extLst>
              <a:ext uri="{FF2B5EF4-FFF2-40B4-BE49-F238E27FC236}">
                <a16:creationId xmlns:a16="http://schemas.microsoft.com/office/drawing/2014/main" id="{4458B4E0-AFC6-4CE6-95BB-C6AD7DCB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3279775"/>
            <a:ext cx="350361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1D7192-AE3A-4775-858C-F12A4FD71813}"/>
              </a:ext>
            </a:extLst>
          </p:cNvPr>
          <p:cNvSpPr/>
          <p:nvPr/>
        </p:nvSpPr>
        <p:spPr>
          <a:xfrm>
            <a:off x="8731250" y="5159375"/>
            <a:ext cx="283686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https://n.neurology.org/content/45/1/182</a:t>
            </a:r>
          </a:p>
        </p:txBody>
      </p:sp>
      <p:pic>
        <p:nvPicPr>
          <p:cNvPr id="4105" name="Picture 2">
            <a:extLst>
              <a:ext uri="{FF2B5EF4-FFF2-40B4-BE49-F238E27FC236}">
                <a16:creationId xmlns:a16="http://schemas.microsoft.com/office/drawing/2014/main" id="{DBEAAFC7-D595-4E74-8AA1-D4B7D077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9029700" y="3146425"/>
            <a:ext cx="266700" cy="26193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2">
            <a:extLst>
              <a:ext uri="{FF2B5EF4-FFF2-40B4-BE49-F238E27FC236}">
                <a16:creationId xmlns:a16="http://schemas.microsoft.com/office/drawing/2014/main" id="{ECEA341F-C57B-4AFB-BDDF-375373AB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10829925" y="3144838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63A932-3E4C-47BF-A18A-D78D7AAFE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1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B017109-F439-444E-9555-F5A4E93B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>
            <a:extLst>
              <a:ext uri="{FF2B5EF4-FFF2-40B4-BE49-F238E27FC236}">
                <a16:creationId xmlns:a16="http://schemas.microsoft.com/office/drawing/2014/main" id="{14E74CD5-1D63-4026-A900-22CB53CB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17A51-597C-40D5-8103-CA522590DD6F}"/>
              </a:ext>
            </a:extLst>
          </p:cNvPr>
          <p:cNvSpPr txBox="1"/>
          <p:nvPr/>
        </p:nvSpPr>
        <p:spPr>
          <a:xfrm>
            <a:off x="671513" y="2001838"/>
            <a:ext cx="10369550" cy="401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An optimal TCS examination requires a high-end ultrasound machine with a </a:t>
            </a:r>
            <a:r>
              <a:rPr lang="en-US" sz="2000" b="1" dirty="0">
                <a:latin typeface="+mj-lt"/>
              </a:rPr>
              <a:t>2-4 (3.5) MHz phased-array sector transducer</a:t>
            </a:r>
            <a:r>
              <a:rPr lang="en-US" sz="2000" dirty="0">
                <a:latin typeface="+mj-lt"/>
              </a:rPr>
              <a:t> (also used for transcranial duplex sonography)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best visualization of the brain parenchyma in adults is achieved with: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+mj-lt"/>
              </a:rPr>
              <a:t>imaging </a:t>
            </a:r>
            <a:r>
              <a:rPr lang="en-US" sz="2000" b="1" dirty="0">
                <a:latin typeface="+mj-lt"/>
              </a:rPr>
              <a:t>depth</a:t>
            </a:r>
            <a:r>
              <a:rPr lang="en-US" sz="2000" dirty="0">
                <a:latin typeface="+mj-lt"/>
              </a:rPr>
              <a:t> set to </a:t>
            </a:r>
            <a:r>
              <a:rPr lang="en-US" sz="2000" b="1" dirty="0">
                <a:latin typeface="+mj-lt"/>
              </a:rPr>
              <a:t>14-15 cm 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latin typeface="+mj-lt"/>
              </a:rPr>
              <a:t>dynamic range </a:t>
            </a:r>
            <a:r>
              <a:rPr lang="en-US" sz="2000" dirty="0">
                <a:latin typeface="+mj-lt"/>
              </a:rPr>
              <a:t>between </a:t>
            </a:r>
            <a:r>
              <a:rPr lang="en-US" sz="2000" b="1" dirty="0">
                <a:latin typeface="+mj-lt"/>
              </a:rPr>
              <a:t>40-60 (45-55) dB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+mj-lt"/>
              </a:rPr>
              <a:t>image </a:t>
            </a:r>
            <a:r>
              <a:rPr lang="en-US" sz="2000" b="1" dirty="0">
                <a:latin typeface="+mj-lt"/>
              </a:rPr>
              <a:t>brightness:</a:t>
            </a:r>
            <a:r>
              <a:rPr lang="en-US" sz="2000" dirty="0">
                <a:latin typeface="+mj-lt"/>
              </a:rPr>
              <a:t> adjust as needed (or “tissue optimization” if available)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latin typeface="+mj-lt"/>
              </a:rPr>
              <a:t>Time Gain Compensation</a:t>
            </a:r>
            <a:r>
              <a:rPr lang="en-US" sz="2000" dirty="0">
                <a:latin typeface="+mj-lt"/>
              </a:rPr>
              <a:t>: adjust as needed (or “tissue optimization” if available)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With these settings the best resolution is achieved in a distance of 5-9 cm from the probe – the </a:t>
            </a:r>
            <a:r>
              <a:rPr lang="en-US" sz="2000" b="1" dirty="0">
                <a:latin typeface="+mj-lt"/>
              </a:rPr>
              <a:t>focal zone</a:t>
            </a:r>
            <a:r>
              <a:rPr lang="en-US" sz="2000" dirty="0">
                <a:latin typeface="+mj-lt"/>
              </a:rPr>
              <a:t>; additionally, the focus can be manually adjusted on the screen to increase the local resolution of the structures 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5125" name="Title 7">
            <a:extLst>
              <a:ext uri="{FF2B5EF4-FFF2-40B4-BE49-F238E27FC236}">
                <a16:creationId xmlns:a16="http://schemas.microsoft.com/office/drawing/2014/main" id="{05DC1C5A-FFDF-45C3-925E-999DA670B0BD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Equipment and Settings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B9684A-B84B-4831-BBC3-52381B67E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6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95D2D1C-C168-4708-9E4D-A6F6DC20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058EF3CD-F4F3-4F58-A993-8441FFE5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AED008-79C7-4899-91AE-14BCF2BA10F7}"/>
              </a:ext>
            </a:extLst>
          </p:cNvPr>
          <p:cNvSpPr txBox="1"/>
          <p:nvPr/>
        </p:nvSpPr>
        <p:spPr>
          <a:xfrm>
            <a:off x="552450" y="1612900"/>
            <a:ext cx="8783638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Ultrasound examination should be performed in a </a:t>
            </a:r>
            <a:r>
              <a:rPr lang="en-US" sz="2000" b="1" dirty="0">
                <a:latin typeface="+mj-lt"/>
              </a:rPr>
              <a:t>darkened room</a:t>
            </a: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examiner usually sits behind the head of the patient who lies in supine position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investigation is performed through the transtemporal bone window consecutively from each side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transducer is placed on the temporal bone in front of the upper part of the auricle </a:t>
            </a:r>
            <a:r>
              <a:rPr lang="en-US" sz="2000" b="1" dirty="0">
                <a:latin typeface="+mj-lt"/>
              </a:rPr>
              <a:t>parallel to the orbitomeatal line</a:t>
            </a:r>
            <a:r>
              <a:rPr lang="en-US" sz="2000" dirty="0">
                <a:latin typeface="+mj-lt"/>
              </a:rPr>
              <a:t> (passes through the outer canthus of the eye and the center of the external auditory meatus)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transducer is carefully moved back and forth in order to find the best imaging window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j-lt"/>
              </a:rPr>
              <a:t>Axial images </a:t>
            </a:r>
            <a:r>
              <a:rPr lang="en-US" sz="2000" dirty="0">
                <a:latin typeface="+mj-lt"/>
              </a:rPr>
              <a:t>of the brain stem, basal ganglia, and ventricles are obtained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6149" name="Title 7">
            <a:extLst>
              <a:ext uri="{FF2B5EF4-FFF2-40B4-BE49-F238E27FC236}">
                <a16:creationId xmlns:a16="http://schemas.microsoft.com/office/drawing/2014/main" id="{3E427E99-51E3-4BD0-87AB-5A26D60E024A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Equipment and Settings</a:t>
            </a:r>
          </a:p>
        </p:txBody>
      </p:sp>
      <p:pic>
        <p:nvPicPr>
          <p:cNvPr id="6150" name="Picture 2">
            <a:extLst>
              <a:ext uri="{FF2B5EF4-FFF2-40B4-BE49-F238E27FC236}">
                <a16:creationId xmlns:a16="http://schemas.microsoft.com/office/drawing/2014/main" id="{4C8834CB-DF45-4E87-AECF-6039C267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765175"/>
            <a:ext cx="262413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73A4CB-5F84-4E6B-B027-E419C6E4878E}"/>
              </a:ext>
            </a:extLst>
          </p:cNvPr>
          <p:cNvSpPr/>
          <p:nvPr/>
        </p:nvSpPr>
        <p:spPr>
          <a:xfrm>
            <a:off x="9172575" y="2736850"/>
            <a:ext cx="28543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https://radiologykey.com/transcranial-ultrasonography-in-movement-disorders/</a:t>
            </a:r>
          </a:p>
        </p:txBody>
      </p:sp>
      <p:pic>
        <p:nvPicPr>
          <p:cNvPr id="6152" name="Picture 3">
            <a:extLst>
              <a:ext uri="{FF2B5EF4-FFF2-40B4-BE49-F238E27FC236}">
                <a16:creationId xmlns:a16="http://schemas.microsoft.com/office/drawing/2014/main" id="{F3C68B70-348E-47B7-BF31-D011D12B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8"/>
          <a:stretch>
            <a:fillRect/>
          </a:stretch>
        </p:blipFill>
        <p:spPr bwMode="auto">
          <a:xfrm>
            <a:off x="9591675" y="3341688"/>
            <a:ext cx="21526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B9E3B0-F404-4952-BEDA-0A0CD9C1DE01}"/>
              </a:ext>
            </a:extLst>
          </p:cNvPr>
          <p:cNvSpPr/>
          <p:nvPr/>
        </p:nvSpPr>
        <p:spPr>
          <a:xfrm>
            <a:off x="9388475" y="5381625"/>
            <a:ext cx="235585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https://www.e-jmd.org/journal/view.php?number=101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C15C10-8E54-46E0-94D6-FAD6E4212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4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52A868A-B66C-4C80-A01F-3222821DA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>
            <a:extLst>
              <a:ext uri="{FF2B5EF4-FFF2-40B4-BE49-F238E27FC236}">
                <a16:creationId xmlns:a16="http://schemas.microsoft.com/office/drawing/2014/main" id="{F5A176F0-B91F-4A4F-B738-E9C80E38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E907AB-C7EB-47DC-9F88-1ABCD1774DE4}"/>
              </a:ext>
            </a:extLst>
          </p:cNvPr>
          <p:cNvSpPr txBox="1"/>
          <p:nvPr/>
        </p:nvSpPr>
        <p:spPr>
          <a:xfrm>
            <a:off x="1000125" y="1779588"/>
            <a:ext cx="6335713" cy="2478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In 10-15% Caucasian population, particularly in elderly females</a:t>
            </a:r>
            <a:r>
              <a:rPr lang="sr-Latn-RS" sz="2000" dirty="0">
                <a:latin typeface="+mj-lt"/>
              </a:rPr>
              <a:t> (up to 25%), also in Asians</a:t>
            </a:r>
            <a:r>
              <a:rPr lang="en-US" sz="2000" dirty="0">
                <a:latin typeface="+mj-lt"/>
              </a:rPr>
              <a:t>, the examination may be unsuccessful/partially successful due to an </a:t>
            </a:r>
            <a:r>
              <a:rPr lang="en-US" sz="2000" b="1" dirty="0">
                <a:latin typeface="+mj-lt"/>
              </a:rPr>
              <a:t>inadequate bone window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7173" name="Title 7">
            <a:extLst>
              <a:ext uri="{FF2B5EF4-FFF2-40B4-BE49-F238E27FC236}">
                <a16:creationId xmlns:a16="http://schemas.microsoft.com/office/drawing/2014/main" id="{DA8568C9-070C-44D1-AF2E-720DC065DE44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2800" b="1"/>
              <a:t>Bone window: the main limitation</a:t>
            </a:r>
            <a:endParaRPr lang="en-US" altLang="en-US" sz="2800" b="1"/>
          </a:p>
        </p:txBody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C322400A-4E47-4D46-BDB2-910BF182A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721100"/>
            <a:ext cx="65452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▶ </a:t>
            </a:r>
            <a:r>
              <a:rPr lang="en-US" altLang="en-US" sz="1800" b="1">
                <a:latin typeface="Arial" panose="020B0604020202020204" pitchFamily="34" charset="0"/>
              </a:rPr>
              <a:t>Quality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criterion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of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good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image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quality: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The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contralateral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skull bone is clearly visualized over its whole extension in the imaging</a:t>
            </a:r>
            <a:r>
              <a:rPr lang="sr-Latn-RS" altLang="en-US" sz="1800" b="1">
                <a:latin typeface="Arial" panose="020B0604020202020204" pitchFamily="34" charset="0"/>
              </a:rPr>
              <a:t> </a:t>
            </a:r>
            <a:r>
              <a:rPr lang="en-US" altLang="en-US" sz="1800" b="1">
                <a:latin typeface="Arial" panose="020B0604020202020204" pitchFamily="34" charset="0"/>
              </a:rPr>
              <a:t>sector.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B706EB-AA44-4A35-9921-3704EFEE6F25}"/>
              </a:ext>
            </a:extLst>
          </p:cNvPr>
          <p:cNvSpPr/>
          <p:nvPr/>
        </p:nvSpPr>
        <p:spPr>
          <a:xfrm>
            <a:off x="8261350" y="5699125"/>
            <a:ext cx="29448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Walter U, Školoudík D. Ultraschall Med 2014</a:t>
            </a:r>
          </a:p>
        </p:txBody>
      </p:sp>
      <p:pic>
        <p:nvPicPr>
          <p:cNvPr id="7176" name="Picture 5">
            <a:extLst>
              <a:ext uri="{FF2B5EF4-FFF2-40B4-BE49-F238E27FC236}">
                <a16:creationId xmlns:a16="http://schemas.microsoft.com/office/drawing/2014/main" id="{B4F77EFA-B0F1-4FD2-BF70-ED2C75EF4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90538"/>
            <a:ext cx="2944812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862B82-5CBE-4F15-A1EB-DA0B7C4A83E5}"/>
              </a:ext>
            </a:extLst>
          </p:cNvPr>
          <p:cNvCxnSpPr>
            <a:cxnSpLocks/>
          </p:cNvCxnSpPr>
          <p:nvPr/>
        </p:nvCxnSpPr>
        <p:spPr>
          <a:xfrm flipH="1" flipV="1">
            <a:off x="10488613" y="2205038"/>
            <a:ext cx="1223962" cy="71437"/>
          </a:xfrm>
          <a:prstGeom prst="straightConnector1">
            <a:avLst/>
          </a:prstGeom>
          <a:ln w="50800">
            <a:solidFill>
              <a:srgbClr val="FFC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B8CE69-FAF7-4FFC-93E9-8DD986610DE9}"/>
              </a:ext>
            </a:extLst>
          </p:cNvPr>
          <p:cNvCxnSpPr>
            <a:cxnSpLocks/>
          </p:cNvCxnSpPr>
          <p:nvPr/>
        </p:nvCxnSpPr>
        <p:spPr>
          <a:xfrm flipH="1" flipV="1">
            <a:off x="10344150" y="4908550"/>
            <a:ext cx="1223963" cy="71438"/>
          </a:xfrm>
          <a:prstGeom prst="straightConnector1">
            <a:avLst/>
          </a:prstGeom>
          <a:ln w="50800">
            <a:solidFill>
              <a:srgbClr val="FFC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9" name="Picture 2">
            <a:extLst>
              <a:ext uri="{FF2B5EF4-FFF2-40B4-BE49-F238E27FC236}">
                <a16:creationId xmlns:a16="http://schemas.microsoft.com/office/drawing/2014/main" id="{D21267B0-DA59-46F4-8E4F-719F366D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9442450" y="269875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05971C-1BF5-4731-9A85-4580B367A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6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5FE728D-7FA4-4F3A-84E5-32A821B1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>
            <a:extLst>
              <a:ext uri="{FF2B5EF4-FFF2-40B4-BE49-F238E27FC236}">
                <a16:creationId xmlns:a16="http://schemas.microsoft.com/office/drawing/2014/main" id="{14FF85D6-B701-4237-ACF0-9F5096C0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B771E-B2C4-4464-8550-CD5B354C7183}"/>
              </a:ext>
            </a:extLst>
          </p:cNvPr>
          <p:cNvSpPr txBox="1"/>
          <p:nvPr/>
        </p:nvSpPr>
        <p:spPr>
          <a:xfrm>
            <a:off x="911225" y="1468438"/>
            <a:ext cx="5529263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Hyper-echogenic</a:t>
            </a:r>
          </a:p>
          <a:p>
            <a:pPr>
              <a:spcBef>
                <a:spcPts val="600"/>
              </a:spcBef>
              <a:defRPr/>
            </a:pPr>
            <a:endParaRPr lang="en-US" sz="8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planimetrically measured area of the echogenic signal within a defined brain area is larger in the patient than in the general population (e.g. SN)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visually rated intensity of the ultrasound signal is increased compared with the surrounding brain tissue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8197" name="Title 7">
            <a:extLst>
              <a:ext uri="{FF2B5EF4-FFF2-40B4-BE49-F238E27FC236}">
                <a16:creationId xmlns:a16="http://schemas.microsoft.com/office/drawing/2014/main" id="{D64E7832-E179-4988-B868-FB9362AD8259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Hyperechogenic or Hypoechogenic?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93A60-2A73-4324-AAD5-CFC04011D539}"/>
              </a:ext>
            </a:extLst>
          </p:cNvPr>
          <p:cNvSpPr txBox="1"/>
          <p:nvPr/>
        </p:nvSpPr>
        <p:spPr>
          <a:xfrm>
            <a:off x="6240463" y="1473200"/>
            <a:ext cx="5529262" cy="293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Hypo-echogenic</a:t>
            </a:r>
          </a:p>
          <a:p>
            <a:pPr>
              <a:spcBef>
                <a:spcPts val="600"/>
              </a:spcBef>
              <a:defRPr/>
            </a:pPr>
            <a:endParaRPr lang="en-US" sz="800" b="1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The planimetrically measured echogenic area is smaller in the patient than in the general population (e.g. SN)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A structure that has an echogenicity that is usually high (e.g. BR) is shown to have a low echogenicity, with discontinuity or invisibility of the echosignal</a:t>
            </a:r>
          </a:p>
        </p:txBody>
      </p:sp>
      <p:pic>
        <p:nvPicPr>
          <p:cNvPr id="8199" name="Picture 5">
            <a:extLst>
              <a:ext uri="{FF2B5EF4-FFF2-40B4-BE49-F238E27FC236}">
                <a16:creationId xmlns:a16="http://schemas.microsoft.com/office/drawing/2014/main" id="{20DA1829-EB8F-425F-806B-AF5A7398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3" r="51544"/>
          <a:stretch>
            <a:fillRect/>
          </a:stretch>
        </p:blipFill>
        <p:spPr bwMode="auto">
          <a:xfrm>
            <a:off x="1758950" y="4438650"/>
            <a:ext cx="219868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42109027-635C-4BC0-8D3C-19198279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4" b="51303"/>
          <a:stretch>
            <a:fillRect/>
          </a:stretch>
        </p:blipFill>
        <p:spPr bwMode="auto">
          <a:xfrm>
            <a:off x="4611688" y="4460875"/>
            <a:ext cx="21971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A7542B91-7DE7-4911-8BA7-F56A507F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1" t="51303"/>
          <a:stretch>
            <a:fillRect/>
          </a:stretch>
        </p:blipFill>
        <p:spPr bwMode="auto">
          <a:xfrm>
            <a:off x="7353300" y="4416425"/>
            <a:ext cx="227012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471185-CCFB-4106-9921-717FC8D1ACE4}"/>
              </a:ext>
            </a:extLst>
          </p:cNvPr>
          <p:cNvSpPr txBox="1"/>
          <p:nvPr/>
        </p:nvSpPr>
        <p:spPr>
          <a:xfrm>
            <a:off x="4519613" y="5945188"/>
            <a:ext cx="21748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dirty="0">
                <a:latin typeface="+mj-lt"/>
              </a:rPr>
              <a:t>Normal SN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4905F-6DEC-47AD-9FE0-D128FAD7FA33}"/>
              </a:ext>
            </a:extLst>
          </p:cNvPr>
          <p:cNvSpPr txBox="1"/>
          <p:nvPr/>
        </p:nvSpPr>
        <p:spPr>
          <a:xfrm>
            <a:off x="7264400" y="5945188"/>
            <a:ext cx="21939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dirty="0">
                <a:latin typeface="+mj-lt"/>
              </a:rPr>
              <a:t>Hyperechogenic SN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4EEAA-988E-4F87-B223-A1DEFD146725}"/>
              </a:ext>
            </a:extLst>
          </p:cNvPr>
          <p:cNvSpPr txBox="1"/>
          <p:nvPr/>
        </p:nvSpPr>
        <p:spPr>
          <a:xfrm>
            <a:off x="1758950" y="5964238"/>
            <a:ext cx="2195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dirty="0">
                <a:latin typeface="+mj-lt"/>
              </a:rPr>
              <a:t>Hypoechogenic SN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9E8F2C-616C-4D0B-88FF-2E213E22B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2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57D795D-A242-4B8E-A728-62C18A12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>
            <a:extLst>
              <a:ext uri="{FF2B5EF4-FFF2-40B4-BE49-F238E27FC236}">
                <a16:creationId xmlns:a16="http://schemas.microsoft.com/office/drawing/2014/main" id="{2C7CA5FE-8CF3-44D6-8BD8-453D2C8BD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7">
            <a:extLst>
              <a:ext uri="{FF2B5EF4-FFF2-40B4-BE49-F238E27FC236}">
                <a16:creationId xmlns:a16="http://schemas.microsoft.com/office/drawing/2014/main" id="{8FB2A412-76C7-4E2F-9B8F-DE1A8E0B2891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Standard Planes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387FE-D006-4DBD-8614-771F9A36DF90}"/>
              </a:ext>
            </a:extLst>
          </p:cNvPr>
          <p:cNvSpPr txBox="1"/>
          <p:nvPr/>
        </p:nvSpPr>
        <p:spPr>
          <a:xfrm>
            <a:off x="552450" y="1612900"/>
            <a:ext cx="11088688" cy="155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Two standard transtemporal axial scanning planes, defined by cerebral landmark structures are used:</a:t>
            </a:r>
          </a:p>
          <a:p>
            <a:pPr>
              <a:spcBef>
                <a:spcPts val="600"/>
              </a:spcBef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pic>
        <p:nvPicPr>
          <p:cNvPr id="9222" name="Picture 2">
            <a:extLst>
              <a:ext uri="{FF2B5EF4-FFF2-40B4-BE49-F238E27FC236}">
                <a16:creationId xmlns:a16="http://schemas.microsoft.com/office/drawing/2014/main" id="{E71EEA87-0608-4730-B600-BC938956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255838"/>
            <a:ext cx="608806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D566A-8A90-4043-96AC-92B2BC8695B5}"/>
              </a:ext>
            </a:extLst>
          </p:cNvPr>
          <p:cNvSpPr txBox="1"/>
          <p:nvPr/>
        </p:nvSpPr>
        <p:spPr>
          <a:xfrm>
            <a:off x="388938" y="3044825"/>
            <a:ext cx="252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Mesencephalic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FA175-8394-4558-90E2-2E346CE44A42}"/>
              </a:ext>
            </a:extLst>
          </p:cNvPr>
          <p:cNvSpPr txBox="1"/>
          <p:nvPr/>
        </p:nvSpPr>
        <p:spPr>
          <a:xfrm>
            <a:off x="388938" y="4535488"/>
            <a:ext cx="252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Third Ventricle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C81A59-99B0-4B87-8D96-D9E5D7E74CE9}"/>
              </a:ext>
            </a:extLst>
          </p:cNvPr>
          <p:cNvSpPr txBox="1"/>
          <p:nvPr/>
        </p:nvSpPr>
        <p:spPr>
          <a:xfrm>
            <a:off x="3792538" y="5783263"/>
            <a:ext cx="41751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pic>
        <p:nvPicPr>
          <p:cNvPr id="9226" name="Picture 2">
            <a:extLst>
              <a:ext uri="{FF2B5EF4-FFF2-40B4-BE49-F238E27FC236}">
                <a16:creationId xmlns:a16="http://schemas.microsoft.com/office/drawing/2014/main" id="{2F4DF28D-0351-4D9F-9C6F-BBDAD57D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648575" y="2081213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17ED7A-5B86-49ED-8C65-60C500999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0DEC66A-D177-4A01-BA2C-8D62EAFF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9"/>
          <a:stretch>
            <a:fillRect/>
          </a:stretch>
        </p:blipFill>
        <p:spPr bwMode="auto">
          <a:xfrm>
            <a:off x="1524000" y="6381750"/>
            <a:ext cx="914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3B42EFC6-8C07-4CC3-B725-5E2CBD75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983" r="72049" b="59454"/>
          <a:stretch>
            <a:fillRect/>
          </a:stretch>
        </p:blipFill>
        <p:spPr bwMode="auto">
          <a:xfrm>
            <a:off x="0" y="41275"/>
            <a:ext cx="13430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le 7">
            <a:extLst>
              <a:ext uri="{FF2B5EF4-FFF2-40B4-BE49-F238E27FC236}">
                <a16:creationId xmlns:a16="http://schemas.microsoft.com/office/drawing/2014/main" id="{CC9E2742-8A79-4ACE-B091-7B5B0DD29DB0}"/>
              </a:ext>
            </a:extLst>
          </p:cNvPr>
          <p:cNvSpPr txBox="1">
            <a:spLocks/>
          </p:cNvSpPr>
          <p:nvPr/>
        </p:nvSpPr>
        <p:spPr bwMode="auto">
          <a:xfrm>
            <a:off x="1524000" y="41275"/>
            <a:ext cx="7286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Scanning Protocol: Standard Planes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A0F9D-1174-4093-AF04-9A5A11524B41}"/>
              </a:ext>
            </a:extLst>
          </p:cNvPr>
          <p:cNvSpPr txBox="1"/>
          <p:nvPr/>
        </p:nvSpPr>
        <p:spPr>
          <a:xfrm>
            <a:off x="552450" y="1612900"/>
            <a:ext cx="11088688" cy="155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Two standard transtemporal axial scanning planes, defined by cerebral landmark structures are used:</a:t>
            </a:r>
          </a:p>
          <a:p>
            <a:pPr>
              <a:spcBef>
                <a:spcPts val="600"/>
              </a:spcBef>
              <a:defRPr/>
            </a:pPr>
            <a:endParaRPr lang="en-US" sz="20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dirty="0">
                <a:latin typeface="+mj-lt"/>
              </a:rPr>
              <a:t> </a:t>
            </a:r>
          </a:p>
        </p:txBody>
      </p:sp>
      <p:pic>
        <p:nvPicPr>
          <p:cNvPr id="10246" name="Picture 2">
            <a:extLst>
              <a:ext uri="{FF2B5EF4-FFF2-40B4-BE49-F238E27FC236}">
                <a16:creationId xmlns:a16="http://schemas.microsoft.com/office/drawing/2014/main" id="{387F2465-8A48-4380-9DCC-3B04C78D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255838"/>
            <a:ext cx="608806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B0F9B-86E3-4578-885F-992F26B7D476}"/>
              </a:ext>
            </a:extLst>
          </p:cNvPr>
          <p:cNvSpPr txBox="1"/>
          <p:nvPr/>
        </p:nvSpPr>
        <p:spPr>
          <a:xfrm>
            <a:off x="388938" y="3044825"/>
            <a:ext cx="2520950" cy="40005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Mesencephalic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17C0ED-1A5B-4487-AD66-B98440DC6135}"/>
              </a:ext>
            </a:extLst>
          </p:cNvPr>
          <p:cNvSpPr txBox="1"/>
          <p:nvPr/>
        </p:nvSpPr>
        <p:spPr>
          <a:xfrm>
            <a:off x="388938" y="4535488"/>
            <a:ext cx="252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latin typeface="+mj-lt"/>
              </a:rPr>
              <a:t>Third Ventricle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91569-3E53-42C9-AAA6-01AB87F46E5B}"/>
              </a:ext>
            </a:extLst>
          </p:cNvPr>
          <p:cNvSpPr txBox="1"/>
          <p:nvPr/>
        </p:nvSpPr>
        <p:spPr>
          <a:xfrm>
            <a:off x="3792538" y="5783263"/>
            <a:ext cx="41751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Berg, Godau, Walter. Lancet Neurology 2008</a:t>
            </a:r>
          </a:p>
        </p:txBody>
      </p:sp>
      <p:pic>
        <p:nvPicPr>
          <p:cNvPr id="10250" name="Picture 2">
            <a:extLst>
              <a:ext uri="{FF2B5EF4-FFF2-40B4-BE49-F238E27FC236}">
                <a16:creationId xmlns:a16="http://schemas.microsoft.com/office/drawing/2014/main" id="{A2C8423A-3338-46BA-911D-F99834FC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" b="9866"/>
          <a:stretch>
            <a:fillRect/>
          </a:stretch>
        </p:blipFill>
        <p:spPr bwMode="auto">
          <a:xfrm rot="8103964">
            <a:off x="7648575" y="2081213"/>
            <a:ext cx="266700" cy="2603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146694-9103-4B65-80B4-A1126791D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2403</Words>
  <Application>Microsoft Office PowerPoint</Application>
  <PresentationFormat>Widescreen</PresentationFormat>
  <Paragraphs>269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Myriad Pro</vt:lpstr>
      <vt:lpstr>Times New Roman</vt:lpstr>
      <vt:lpstr>Wingdings</vt:lpstr>
      <vt:lpstr>Office-téma</vt:lpstr>
      <vt:lpstr>TC2: B mode brain sonography</vt:lpstr>
      <vt:lpstr>Faculty Disclosure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Aniko</dc:creator>
  <cp:lastModifiedBy>Referee</cp:lastModifiedBy>
  <cp:revision>107</cp:revision>
  <cp:lastPrinted>2021-10-15T03:33:43Z</cp:lastPrinted>
  <dcterms:created xsi:type="dcterms:W3CDTF">2019-03-27T20:31:23Z</dcterms:created>
  <dcterms:modified xsi:type="dcterms:W3CDTF">2021-10-19T14:12:12Z</dcterms:modified>
</cp:coreProperties>
</file>